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367" r:id="rId2"/>
    <p:sldId id="368" r:id="rId3"/>
    <p:sldId id="369" r:id="rId4"/>
    <p:sldId id="358" r:id="rId5"/>
    <p:sldId id="359" r:id="rId6"/>
    <p:sldId id="360" r:id="rId7"/>
    <p:sldId id="361" r:id="rId8"/>
    <p:sldId id="362" r:id="rId9"/>
    <p:sldId id="363" r:id="rId10"/>
    <p:sldId id="364" r:id="rId11"/>
    <p:sldId id="365" r:id="rId12"/>
    <p:sldId id="263" r:id="rId13"/>
    <p:sldId id="257" r:id="rId14"/>
    <p:sldId id="258" r:id="rId15"/>
    <p:sldId id="259" r:id="rId16"/>
    <p:sldId id="350" r:id="rId17"/>
    <p:sldId id="371" r:id="rId18"/>
    <p:sldId id="372" r:id="rId19"/>
    <p:sldId id="373" r:id="rId20"/>
    <p:sldId id="374" r:id="rId21"/>
    <p:sldId id="375" r:id="rId22"/>
    <p:sldId id="376" r:id="rId23"/>
    <p:sldId id="377" r:id="rId24"/>
    <p:sldId id="370" r:id="rId25"/>
    <p:sldId id="378" r:id="rId26"/>
    <p:sldId id="355" r:id="rId27"/>
    <p:sldId id="396" r:id="rId28"/>
    <p:sldId id="395" r:id="rId29"/>
    <p:sldId id="394" r:id="rId30"/>
    <p:sldId id="379" r:id="rId31"/>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84" autoAdjust="0"/>
    <p:restoredTop sz="81211"/>
  </p:normalViewPr>
  <p:slideViewPr>
    <p:cSldViewPr>
      <p:cViewPr varScale="1">
        <p:scale>
          <a:sx n="111" d="100"/>
          <a:sy n="111" d="100"/>
        </p:scale>
        <p:origin x="2000" y="2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D1DEDCF-B14B-B845-BB1D-C217D02F89BF}" type="datetimeFigureOut">
              <a:rPr kumimoji="1" lang="zh-CN" altLang="en-US" smtClean="0"/>
              <a:t>2022/6/8</a:t>
            </a:fld>
            <a:endParaRPr kumimoji="1"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99D570B-5B0D-A64D-901C-B7A711DC426E}"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9D570B-5B0D-A64D-901C-B7A711DC426E}" type="slidenum">
              <a:rPr kumimoji="1" lang="zh-CN" altLang="en-US" smtClean="0"/>
              <a:t>2</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System implementation level, designing in business architecture and dividing the business of the entire application layer into Web layer, business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layer</a:t>
            </a:r>
            <a:r>
              <a:rPr lang="en-GB" altLang="zh-CN" sz="1200" kern="1200" dirty="0">
                <a:solidFill>
                  <a:schemeClr val="tx1"/>
                </a:solidFill>
                <a:effectLst/>
                <a:latin typeface="+mn-lt"/>
                <a:ea typeface="+mn-ea"/>
                <a:cs typeface="+mn-cs"/>
              </a:rPr>
              <a:t>, and data layer</a:t>
            </a:r>
            <a:r>
              <a:rPr lang="en-US" altLang="zh-CN" sz="1200" kern="1200" dirty="0">
                <a:solidFill>
                  <a:schemeClr val="tx1"/>
                </a:solidFill>
                <a:effectLst/>
                <a:latin typeface="+mn-lt"/>
                <a:ea typeface="+mn-ea"/>
                <a:cs typeface="+mn-cs"/>
              </a:rPr>
              <a:t>.</a:t>
            </a:r>
            <a:r>
              <a:rPr lang="en-GB" altLang="zh-CN" sz="1200" kern="1200" dirty="0">
                <a:solidFill>
                  <a:schemeClr val="tx1"/>
                </a:solidFill>
                <a:effectLst/>
                <a:latin typeface="+mn-lt"/>
                <a:ea typeface="+mn-ea"/>
                <a:cs typeface="+mn-cs"/>
              </a:rPr>
              <a:t> </a:t>
            </a:r>
            <a:r>
              <a:rPr lang="en-GB" altLang="zh-CN" dirty="0"/>
              <a:t>The layers are interconnected, transmitted, and inseparable. At the same time, in the process of layering, the idea of ​​creating and using is clear. The distinction of levels reflects the idea of ​​"high cohesion and low coupling".</a:t>
            </a:r>
            <a:endParaRPr lang="en-GB" altLang="zh-CN" sz="1200" b="1" kern="1200" dirty="0">
              <a:solidFill>
                <a:schemeClr val="tx1"/>
              </a:solidFill>
              <a:effectLst/>
              <a:latin typeface="+mn-lt"/>
              <a:ea typeface="+mn-ea"/>
              <a:cs typeface="+mn-cs"/>
            </a:endParaRPr>
          </a:p>
          <a:p>
            <a:endParaRPr lang="en-GB" altLang="zh-CN" sz="1200" b="1" kern="1200" dirty="0">
              <a:solidFill>
                <a:schemeClr val="tx1"/>
              </a:solidFill>
              <a:effectLst/>
              <a:latin typeface="+mn-lt"/>
              <a:ea typeface="+mn-ea"/>
              <a:cs typeface="+mn-cs"/>
            </a:endParaRPr>
          </a:p>
          <a:p>
            <a:r>
              <a:rPr lang="en-GB" altLang="zh-CN" sz="1200" b="1" kern="1200" dirty="0">
                <a:solidFill>
                  <a:schemeClr val="tx1"/>
                </a:solidFill>
                <a:effectLst/>
                <a:latin typeface="+mn-lt"/>
                <a:ea typeface="+mn-ea"/>
                <a:cs typeface="+mn-cs"/>
              </a:rPr>
              <a:t>Web Layer </a:t>
            </a:r>
            <a:endParaRPr lang="en-GB" altLang="zh-CN" dirty="0"/>
          </a:p>
          <a:p>
            <a:r>
              <a:rPr lang="en-GB" altLang="zh-CN" sz="1200" kern="1200" dirty="0">
                <a:solidFill>
                  <a:schemeClr val="tx1"/>
                </a:solidFill>
                <a:effectLst/>
                <a:latin typeface="+mn-lt"/>
                <a:ea typeface="+mn-ea"/>
                <a:cs typeface="+mn-cs"/>
              </a:rPr>
              <a:t>It mainly expresses WEB mode, where the logic layer is quite powerful and perfect, no matter how the </a:t>
            </a:r>
            <a:r>
              <a:rPr lang="en-US" altLang="zh-CN" sz="1200" kern="1200" dirty="0">
                <a:solidFill>
                  <a:schemeClr val="tx1"/>
                </a:solidFill>
                <a:effectLst/>
                <a:latin typeface="+mn-lt"/>
                <a:ea typeface="+mn-ea"/>
                <a:cs typeface="+mn-cs"/>
              </a:rPr>
              <a:t>Web</a:t>
            </a:r>
            <a:r>
              <a:rPr lang="en-GB" altLang="zh-CN" sz="1200" kern="1200" dirty="0">
                <a:solidFill>
                  <a:schemeClr val="tx1"/>
                </a:solidFill>
                <a:effectLst/>
                <a:latin typeface="+mn-lt"/>
                <a:ea typeface="+mn-ea"/>
                <a:cs typeface="+mn-cs"/>
              </a:rPr>
              <a:t> layer is defined and changed, the logic layer can provide </a:t>
            </a:r>
            <a:r>
              <a:rPr lang="en-US" altLang="zh-CN" sz="1200" kern="1200" dirty="0">
                <a:solidFill>
                  <a:schemeClr val="tx1"/>
                </a:solidFill>
                <a:effectLst/>
                <a:latin typeface="+mn-lt"/>
                <a:ea typeface="+mn-ea"/>
                <a:cs typeface="+mn-cs"/>
              </a:rPr>
              <a:t>services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perfectly.</a:t>
            </a:r>
            <a:r>
              <a:rPr lang="zh-CN" altLang="en-US" sz="1200" kern="1200" dirty="0">
                <a:solidFill>
                  <a:schemeClr val="tx1"/>
                </a:solidFill>
                <a:effectLst/>
                <a:latin typeface="+mn-lt"/>
                <a:ea typeface="+mn-ea"/>
                <a:cs typeface="+mn-cs"/>
              </a:rPr>
              <a:t> </a:t>
            </a:r>
            <a:r>
              <a:rPr lang="en-GB" altLang="zh-CN" sz="1200" kern="1200" dirty="0">
                <a:solidFill>
                  <a:schemeClr val="tx1"/>
                </a:solidFill>
                <a:effectLst/>
                <a:latin typeface="+mn-lt"/>
                <a:ea typeface="+mn-ea"/>
                <a:cs typeface="+mn-cs"/>
              </a:rPr>
              <a:t>It mainly accepts the user’s request and returns the data, providing </a:t>
            </a:r>
            <a:endParaRPr lang="en-GB" altLang="zh-CN" dirty="0"/>
          </a:p>
          <a:p>
            <a:r>
              <a:rPr lang="en-GB" altLang="zh-CN" sz="1200" kern="1200" dirty="0">
                <a:solidFill>
                  <a:schemeClr val="tx1"/>
                </a:solidFill>
                <a:effectLst/>
                <a:latin typeface="+mn-lt"/>
                <a:ea typeface="+mn-ea"/>
                <a:cs typeface="+mn-cs"/>
              </a:rPr>
              <a:t>the client with access to the application. </a:t>
            </a:r>
          </a:p>
          <a:p>
            <a:endParaRPr lang="en-GB" altLang="zh-CN" dirty="0"/>
          </a:p>
          <a:p>
            <a:r>
              <a:rPr lang="en-GB" altLang="zh-CN" sz="1200" b="1" kern="1200" dirty="0">
                <a:solidFill>
                  <a:schemeClr val="tx1"/>
                </a:solidFill>
                <a:effectLst/>
                <a:latin typeface="+mn-lt"/>
                <a:ea typeface="+mn-ea"/>
                <a:cs typeface="+mn-cs"/>
              </a:rPr>
              <a:t>Business Logic Layer </a:t>
            </a:r>
            <a:endParaRPr lang="en-GB" altLang="zh-CN" dirty="0"/>
          </a:p>
          <a:p>
            <a:r>
              <a:rPr lang="en-GB" altLang="zh-CN" sz="1200" kern="1200" dirty="0">
                <a:solidFill>
                  <a:schemeClr val="tx1"/>
                </a:solidFill>
                <a:effectLst/>
                <a:latin typeface="+mn-lt"/>
                <a:ea typeface="+mn-ea"/>
                <a:cs typeface="+mn-cs"/>
              </a:rPr>
              <a:t>It is mainly for the operation of specific problems, and it can also be understood as the operation of the data layer and the processing of data business logic. If the data layer is a building block, then the logic layer is the construction of these building blocks. It is the business logic layer and the part that reflects the core value of the system architecture. It is located in the middle of the data access layer and the presentation layer, and plays the role of linking the previous and the next in the data exchange. Since the layer is a weakly coupled structure, the dependencies between layers are downward, the bottom layer is "ignorant" to the upper layer, and changing the design of the upper layer has no effect on the bottom layer it calls. If the idea of interface-oriented design is followed in the hierarchical design, then this downward dependency should also be a weak dependency. Therefore, on the premise of not changing the interface definition, the ideal layered architecture should be a "drawer" architecture that supports extraction and replacement. </a:t>
            </a:r>
          </a:p>
          <a:p>
            <a:endParaRPr lang="en-GB" altLang="zh-CN" dirty="0"/>
          </a:p>
          <a:p>
            <a:r>
              <a:rPr lang="en-GB" altLang="zh-CN" sz="1200" b="1" kern="1200" dirty="0">
                <a:solidFill>
                  <a:schemeClr val="tx1"/>
                </a:solidFill>
                <a:effectLst/>
                <a:latin typeface="+mn-lt"/>
                <a:ea typeface="+mn-ea"/>
                <a:cs typeface="+mn-cs"/>
              </a:rPr>
              <a:t>Data Layer </a:t>
            </a:r>
            <a:endParaRPr lang="en-GB" altLang="zh-CN" dirty="0"/>
          </a:p>
          <a:p>
            <a:r>
              <a:rPr lang="en-GB" altLang="zh-CN" sz="1200" kern="1200" dirty="0">
                <a:solidFill>
                  <a:schemeClr val="tx1"/>
                </a:solidFill>
                <a:effectLst/>
                <a:latin typeface="+mn-lt"/>
                <a:ea typeface="+mn-ea"/>
                <a:cs typeface="+mn-cs"/>
              </a:rPr>
              <a:t>It is mainly the operation layer of non-original data (database or text file, etc.), rather than the original data, that is, the operation of the database, not the data, specifically for the business logic layer or presentation layer. Data services, which can access the database. </a:t>
            </a:r>
            <a:endParaRPr lang="en-GB" altLang="zh-CN" dirty="0"/>
          </a:p>
          <a:p>
            <a:endParaRPr kumimoji="1" lang="zh-CN" altLang="en-US" dirty="0"/>
          </a:p>
        </p:txBody>
      </p:sp>
      <p:sp>
        <p:nvSpPr>
          <p:cNvPr id="4" name="灯片编号占位符 3"/>
          <p:cNvSpPr>
            <a:spLocks noGrp="1"/>
          </p:cNvSpPr>
          <p:nvPr>
            <p:ph type="sldNum" sz="quarter" idx="5"/>
          </p:nvPr>
        </p:nvSpPr>
        <p:spPr/>
        <p:txBody>
          <a:bodyPr/>
          <a:lstStyle/>
          <a:p>
            <a:fld id="{EAC0BF7C-8A74-A944-B2B9-77741C02375A}" type="slidenum">
              <a:rPr kumimoji="1" lang="zh-CN" altLang="en-US" smtClean="0"/>
              <a:t>13</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a:t>
            </a:r>
            <a:r>
              <a:rPr kumimoji="1" lang="zh-CN" altLang="en-US" dirty="0"/>
              <a:t> </a:t>
            </a:r>
            <a:r>
              <a:rPr kumimoji="1" lang="en-US" altLang="zh-CN" dirty="0"/>
              <a:t>job</a:t>
            </a:r>
            <a:r>
              <a:rPr kumimoji="1" lang="zh-CN" altLang="en-US" dirty="0"/>
              <a:t> </a:t>
            </a:r>
            <a:r>
              <a:rPr kumimoji="1" lang="en-US" altLang="zh-CN" dirty="0"/>
              <a:t>recommendation</a:t>
            </a:r>
            <a:r>
              <a:rPr kumimoji="1" lang="zh-CN" altLang="en-US" dirty="0"/>
              <a:t> </a:t>
            </a:r>
            <a:r>
              <a:rPr kumimoji="1" lang="en-US" altLang="zh-CN" dirty="0"/>
              <a:t>platform</a:t>
            </a:r>
            <a:r>
              <a:rPr kumimoji="1" lang="zh-CN" altLang="en-US" dirty="0"/>
              <a:t> </a:t>
            </a:r>
            <a:r>
              <a:rPr kumimoji="1" lang="en-US" altLang="zh-CN" dirty="0"/>
              <a:t>consists</a:t>
            </a:r>
            <a:r>
              <a:rPr kumimoji="1" lang="zh-CN" altLang="en-US" dirty="0"/>
              <a:t> </a:t>
            </a:r>
            <a:r>
              <a:rPr kumimoji="1" lang="en-US" altLang="zh-CN" dirty="0"/>
              <a:t>of</a:t>
            </a:r>
            <a:r>
              <a:rPr kumimoji="1" lang="zh-CN" altLang="en-US" dirty="0"/>
              <a:t> </a:t>
            </a:r>
            <a:r>
              <a:rPr kumimoji="1" lang="en-US" altLang="zh-CN" dirty="0"/>
              <a:t>three</a:t>
            </a:r>
            <a:r>
              <a:rPr kumimoji="1" lang="zh-CN" altLang="en-US" dirty="0"/>
              <a:t> </a:t>
            </a:r>
            <a:r>
              <a:rPr kumimoji="1" lang="en-US" altLang="zh-CN" dirty="0"/>
              <a:t>main</a:t>
            </a:r>
            <a:r>
              <a:rPr kumimoji="1" lang="zh-CN" altLang="en-US" dirty="0"/>
              <a:t> </a:t>
            </a:r>
            <a:r>
              <a:rPr kumimoji="1" lang="en-US" altLang="zh-CN" dirty="0"/>
              <a:t>module</a:t>
            </a:r>
          </a:p>
          <a:p>
            <a:endParaRPr kumimoji="1" lang="en-US" altLang="zh-CN" dirty="0"/>
          </a:p>
          <a:p>
            <a:r>
              <a:rPr kumimoji="1" lang="en-US" altLang="zh-CN" dirty="0"/>
              <a:t>Parse</a:t>
            </a:r>
            <a:r>
              <a:rPr kumimoji="1" lang="zh-CN" altLang="en-US" dirty="0"/>
              <a:t> </a:t>
            </a:r>
            <a:r>
              <a:rPr kumimoji="1" lang="en-US" altLang="zh-CN" dirty="0"/>
              <a:t>query</a:t>
            </a:r>
            <a:r>
              <a:rPr kumimoji="1" lang="zh-CN" altLang="en-US" dirty="0"/>
              <a:t> </a:t>
            </a:r>
            <a:r>
              <a:rPr kumimoji="1" lang="en-US" altLang="zh-CN" dirty="0"/>
              <a:t>module</a:t>
            </a:r>
            <a:r>
              <a:rPr kumimoji="1" lang="zh-CN" altLang="en-US" dirty="0"/>
              <a:t> </a:t>
            </a:r>
            <a:r>
              <a:rPr kumimoji="1" lang="en-US" altLang="zh-CN" dirty="0"/>
              <a:t>is</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analyze</a:t>
            </a:r>
            <a:r>
              <a:rPr kumimoji="1" lang="zh-CN" altLang="en-US" dirty="0"/>
              <a:t> </a:t>
            </a:r>
            <a:r>
              <a:rPr kumimoji="1" lang="en-US" altLang="zh-CN" dirty="0"/>
              <a:t>the</a:t>
            </a:r>
            <a:r>
              <a:rPr kumimoji="1" lang="zh-CN" altLang="en-US" dirty="0"/>
              <a:t> </a:t>
            </a:r>
            <a:r>
              <a:rPr kumimoji="1" lang="en-US" altLang="zh-CN" dirty="0"/>
              <a:t>user’s</a:t>
            </a:r>
            <a:r>
              <a:rPr kumimoji="1" lang="zh-CN" altLang="en-US" dirty="0"/>
              <a:t> </a:t>
            </a:r>
            <a:r>
              <a:rPr kumimoji="1" lang="en-US" altLang="zh-CN" dirty="0"/>
              <a:t>input.</a:t>
            </a:r>
          </a:p>
          <a:p>
            <a:endParaRPr kumimoji="1" lang="en-US" altLang="zh-CN" dirty="0"/>
          </a:p>
          <a:p>
            <a:r>
              <a:rPr kumimoji="1" lang="en-US" altLang="zh-CN" dirty="0"/>
              <a:t>Database</a:t>
            </a:r>
            <a:r>
              <a:rPr kumimoji="1" lang="zh-CN" altLang="en-US" dirty="0"/>
              <a:t> </a:t>
            </a:r>
            <a:r>
              <a:rPr kumimoji="1" lang="en-US" altLang="zh-CN" dirty="0"/>
              <a:t>module</a:t>
            </a:r>
            <a:r>
              <a:rPr kumimoji="1" lang="zh-CN" altLang="en-US" dirty="0"/>
              <a:t> </a:t>
            </a:r>
            <a:r>
              <a:rPr kumimoji="1" lang="en-US" altLang="zh-CN" dirty="0"/>
              <a:t>are</a:t>
            </a:r>
            <a:r>
              <a:rPr kumimoji="1" lang="zh-CN" altLang="en-US" dirty="0"/>
              <a:t> </a:t>
            </a:r>
            <a:r>
              <a:rPr kumimoji="1" lang="en-US" altLang="zh-CN" dirty="0"/>
              <a:t>mainly</a:t>
            </a:r>
            <a:r>
              <a:rPr kumimoji="1" lang="zh-CN" altLang="en-US" dirty="0"/>
              <a:t> </a:t>
            </a:r>
            <a:r>
              <a:rPr kumimoji="1" lang="en-US" altLang="zh-CN" dirty="0"/>
              <a:t>responsible</a:t>
            </a:r>
            <a:r>
              <a:rPr kumimoji="1" lang="zh-CN" altLang="en-US" dirty="0"/>
              <a:t> </a:t>
            </a:r>
            <a:r>
              <a:rPr kumimoji="1" lang="en-US" altLang="zh-CN" dirty="0"/>
              <a:t>for</a:t>
            </a:r>
            <a:r>
              <a:rPr kumimoji="1" lang="zh-CN" altLang="en-US" dirty="0"/>
              <a:t> </a:t>
            </a:r>
            <a:r>
              <a:rPr kumimoji="1" lang="en-US" altLang="zh-CN" dirty="0"/>
              <a:t>interacting</a:t>
            </a:r>
            <a:r>
              <a:rPr kumimoji="1" lang="zh-CN" altLang="en-US" dirty="0"/>
              <a:t> </a:t>
            </a:r>
            <a:r>
              <a:rPr kumimoji="1" lang="en-US" altLang="zh-CN" dirty="0"/>
              <a:t>with</a:t>
            </a:r>
            <a:r>
              <a:rPr kumimoji="1" lang="zh-CN" altLang="en-US" dirty="0"/>
              <a:t> </a:t>
            </a:r>
            <a:r>
              <a:rPr kumimoji="1" lang="en-US" altLang="zh-CN" dirty="0"/>
              <a:t>database,</a:t>
            </a:r>
            <a:r>
              <a:rPr kumimoji="1" lang="zh-CN" altLang="en-US" dirty="0"/>
              <a:t> </a:t>
            </a:r>
            <a:r>
              <a:rPr lang="en-GB" altLang="zh-CN" dirty="0"/>
              <a:t>call</a:t>
            </a:r>
            <a:r>
              <a:rPr lang="en-US" altLang="zh-CN" dirty="0" err="1"/>
              <a:t>ing</a:t>
            </a:r>
            <a:r>
              <a:rPr lang="en-GB" altLang="zh-CN" dirty="0"/>
              <a:t> database CRUD interface</a:t>
            </a:r>
            <a:r>
              <a:rPr lang="en-US" altLang="zh-CN" dirty="0"/>
              <a:t>.</a:t>
            </a:r>
          </a:p>
          <a:p>
            <a:endParaRPr kumimoji="1" lang="en-US" altLang="zh-CN" dirty="0"/>
          </a:p>
          <a:p>
            <a:r>
              <a:rPr kumimoji="1" lang="en-US" altLang="zh-CN" dirty="0"/>
              <a:t>Algorithm</a:t>
            </a:r>
            <a:r>
              <a:rPr kumimoji="1" lang="zh-CN" altLang="en-US" dirty="0"/>
              <a:t> </a:t>
            </a:r>
            <a:r>
              <a:rPr kumimoji="1" lang="en-US" altLang="zh-CN" dirty="0"/>
              <a:t>module</a:t>
            </a:r>
            <a:r>
              <a:rPr kumimoji="1" lang="zh-CN" altLang="en-US" dirty="0"/>
              <a:t> </a:t>
            </a:r>
            <a:r>
              <a:rPr kumimoji="1" lang="en-US" altLang="zh-CN" dirty="0"/>
              <a:t>is</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r</a:t>
            </a:r>
            <a:r>
              <a:rPr lang="en-GB" altLang="zh-CN" dirty="0" err="1"/>
              <a:t>ecommend</a:t>
            </a:r>
            <a:r>
              <a:rPr lang="en-GB" altLang="zh-CN" dirty="0"/>
              <a:t> matching jobs for users</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EAC0BF7C-8A74-A944-B2B9-77741C02375A}" type="slidenum">
              <a:rPr kumimoji="1" lang="zh-CN" altLang="en-US" smtClean="0"/>
              <a:t>14</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kern="1200" dirty="0">
                <a:solidFill>
                  <a:schemeClr val="tx1"/>
                </a:solidFill>
                <a:effectLst/>
                <a:latin typeface="+mn-lt"/>
                <a:ea typeface="+mn-ea"/>
                <a:cs typeface="+mn-cs"/>
              </a:rPr>
              <a:t>Our database will use MongoDB, MongoDB is a source-available cross-platform document- oriented database program. Classified as a NoSQL database program, MongoDB uses JSON-like documents with optional schemas. MongoDB is developed by MongoDB Inc. and licensed under the Server Side Public License. The table structure as follows, we also build hash index at </a:t>
            </a:r>
            <a:r>
              <a:rPr lang="en-GB" altLang="zh-CN" sz="1200" kern="1200" dirty="0" err="1">
                <a:solidFill>
                  <a:schemeClr val="tx1"/>
                </a:solidFill>
                <a:effectLst/>
                <a:latin typeface="+mn-lt"/>
                <a:ea typeface="+mn-ea"/>
                <a:cs typeface="+mn-cs"/>
              </a:rPr>
              <a:t>JobId</a:t>
            </a:r>
            <a:r>
              <a:rPr lang="en-GB" altLang="zh-CN" sz="1200" kern="1200" dirty="0">
                <a:solidFill>
                  <a:schemeClr val="tx1"/>
                </a:solidFill>
                <a:effectLst/>
                <a:latin typeface="+mn-lt"/>
                <a:ea typeface="+mn-ea"/>
                <a:cs typeface="+mn-cs"/>
              </a:rPr>
              <a:t> which help us </a:t>
            </a:r>
            <a:r>
              <a:rPr lang="en-GB" altLang="zh-CN" sz="1200" kern="1200" dirty="0" err="1">
                <a:solidFill>
                  <a:schemeClr val="tx1"/>
                </a:solidFill>
                <a:effectLst/>
                <a:latin typeface="+mn-lt"/>
                <a:ea typeface="+mn-ea"/>
                <a:cs typeface="+mn-cs"/>
              </a:rPr>
              <a:t>retrive</a:t>
            </a:r>
            <a:r>
              <a:rPr lang="en-GB" altLang="zh-CN" sz="1200" kern="1200" dirty="0">
                <a:solidFill>
                  <a:schemeClr val="tx1"/>
                </a:solidFill>
                <a:effectLst/>
                <a:latin typeface="+mn-lt"/>
                <a:ea typeface="+mn-ea"/>
                <a:cs typeface="+mn-cs"/>
              </a:rPr>
              <a:t> the related job information quickly. </a:t>
            </a:r>
            <a:endParaRPr lang="en-GB" altLang="zh-CN" dirty="0"/>
          </a:p>
          <a:p>
            <a:endParaRPr kumimoji="1" lang="zh-CN" altLang="en-US" dirty="0"/>
          </a:p>
        </p:txBody>
      </p:sp>
      <p:sp>
        <p:nvSpPr>
          <p:cNvPr id="4" name="灯片编号占位符 3"/>
          <p:cNvSpPr>
            <a:spLocks noGrp="1"/>
          </p:cNvSpPr>
          <p:nvPr>
            <p:ph type="sldNum" sz="quarter" idx="5"/>
          </p:nvPr>
        </p:nvSpPr>
        <p:spPr/>
        <p:txBody>
          <a:bodyPr/>
          <a:lstStyle/>
          <a:p>
            <a:fld id="{EAC0BF7C-8A74-A944-B2B9-77741C02375A}" type="slidenum">
              <a:rPr kumimoji="1" lang="zh-CN" altLang="en-US" smtClean="0"/>
              <a:t>15</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9D570B-5B0D-A64D-901C-B7A711DC426E}" type="slidenum">
              <a:rPr kumimoji="1" lang="zh-CN" altLang="en-US" smtClean="0"/>
              <a:t>25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Experiment</a:t>
            </a:r>
            <a:r>
              <a:rPr kumimoji="1" lang="zh-CN" altLang="en-US" dirty="0"/>
              <a:t> </a:t>
            </a:r>
            <a:r>
              <a:rPr kumimoji="1" lang="en-US" altLang="zh-CN" dirty="0"/>
              <a:t>analysis</a:t>
            </a:r>
            <a:endParaRPr kumimoji="1" lang="zh-CN" altLang="en-US" dirty="0"/>
          </a:p>
        </p:txBody>
      </p:sp>
      <p:sp>
        <p:nvSpPr>
          <p:cNvPr id="4" name="灯片编号占位符 3"/>
          <p:cNvSpPr>
            <a:spLocks noGrp="1"/>
          </p:cNvSpPr>
          <p:nvPr>
            <p:ph type="sldNum" sz="quarter" idx="5"/>
          </p:nvPr>
        </p:nvSpPr>
        <p:spPr/>
        <p:txBody>
          <a:bodyPr/>
          <a:lstStyle/>
          <a:p>
            <a:fld id="{EAC0BF7C-8A74-A944-B2B9-77741C02375A}" type="slidenum">
              <a:rPr kumimoji="1" lang="zh-CN" altLang="en-US" smtClean="0"/>
              <a:t>26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9D570B-5B0D-A64D-901C-B7A711DC426E}" type="slidenum">
              <a:rPr kumimoji="1" lang="zh-CN" altLang="en-US" smtClean="0"/>
              <a:t>27</a:t>
            </a:fld>
            <a:endParaRPr kumimoji="1" lang="zh-CN" altLang="en-US"/>
          </a:p>
        </p:txBody>
      </p:sp>
    </p:spTree>
    <p:extLst>
      <p:ext uri="{BB962C8B-B14F-4D97-AF65-F5344CB8AC3E}">
        <p14:creationId xmlns:p14="http://schemas.microsoft.com/office/powerpoint/2010/main" val="318048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Experiment</a:t>
            </a:r>
            <a:r>
              <a:rPr kumimoji="1" lang="zh-CN" altLang="en-US" dirty="0"/>
              <a:t> </a:t>
            </a:r>
            <a:r>
              <a:rPr kumimoji="1" lang="en-US" altLang="zh-CN" dirty="0"/>
              <a:t>analysis</a:t>
            </a:r>
            <a:endParaRPr kumimoji="1" lang="zh-CN" altLang="en-US" dirty="0"/>
          </a:p>
        </p:txBody>
      </p:sp>
      <p:sp>
        <p:nvSpPr>
          <p:cNvPr id="4" name="灯片编号占位符 3"/>
          <p:cNvSpPr>
            <a:spLocks noGrp="1"/>
          </p:cNvSpPr>
          <p:nvPr>
            <p:ph type="sldNum" sz="quarter" idx="5"/>
          </p:nvPr>
        </p:nvSpPr>
        <p:spPr/>
        <p:txBody>
          <a:bodyPr/>
          <a:lstStyle/>
          <a:p>
            <a:fld id="{EAC0BF7C-8A74-A944-B2B9-77741C02375A}" type="slidenum">
              <a:rPr kumimoji="1" lang="zh-CN" altLang="en-US" smtClean="0"/>
              <a:t>28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Experiment</a:t>
            </a:r>
            <a:r>
              <a:rPr kumimoji="1" lang="zh-CN" altLang="en-US" dirty="0"/>
              <a:t> </a:t>
            </a:r>
            <a:r>
              <a:rPr kumimoji="1" lang="en-US" altLang="zh-CN" dirty="0"/>
              <a:t>analysis</a:t>
            </a:r>
            <a:endParaRPr kumimoji="1" lang="zh-CN" altLang="en-US" dirty="0"/>
          </a:p>
        </p:txBody>
      </p:sp>
      <p:sp>
        <p:nvSpPr>
          <p:cNvPr id="4" name="灯片编号占位符 3"/>
          <p:cNvSpPr>
            <a:spLocks noGrp="1"/>
          </p:cNvSpPr>
          <p:nvPr>
            <p:ph type="sldNum" sz="quarter" idx="5"/>
          </p:nvPr>
        </p:nvSpPr>
        <p:spPr/>
        <p:txBody>
          <a:bodyPr/>
          <a:lstStyle/>
          <a:p>
            <a:fld id="{EAC0BF7C-8A74-A944-B2B9-77741C02375A}" type="slidenum">
              <a:rPr kumimoji="1" lang="zh-CN" altLang="en-US" smtClean="0"/>
              <a:t>29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6/8/22</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Times New Roman" panose="02020603050405020304"/>
                <a:cs typeface="Times New Roman" panose="02020603050405020304"/>
              </a:defRPr>
            </a:lvl1pPr>
          </a:lstStyle>
          <a:p>
            <a:pPr marL="38100">
              <a:lnSpc>
                <a:spcPts val="141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Georgia" panose="02040502050405020303"/>
                <a:cs typeface="Georgia" panose="02040502050405020303"/>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Georgia" panose="02040502050405020303"/>
                <a:cs typeface="Georgia" panose="02040502050405020303"/>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6/8/22</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Times New Roman" panose="02020603050405020304"/>
                <a:cs typeface="Times New Roman" panose="02020603050405020304"/>
              </a:defRPr>
            </a:lvl1pPr>
          </a:lstStyle>
          <a:p>
            <a:pPr marL="38100">
              <a:lnSpc>
                <a:spcPts val="141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Georgia" panose="02040502050405020303"/>
                <a:cs typeface="Georgia" panose="02040502050405020303"/>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6/8/22</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Times New Roman" panose="02020603050405020304"/>
                <a:cs typeface="Times New Roman" panose="02020603050405020304"/>
              </a:defRPr>
            </a:lvl1pPr>
          </a:lstStyle>
          <a:p>
            <a:pPr marL="38100">
              <a:lnSpc>
                <a:spcPts val="141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38200" y="1215928"/>
            <a:ext cx="10515600" cy="25401"/>
          </a:xfrm>
          <a:prstGeom prst="rect">
            <a:avLst/>
          </a:prstGeom>
        </p:spPr>
      </p:pic>
      <p:sp>
        <p:nvSpPr>
          <p:cNvPr id="2" name="Holder 2"/>
          <p:cNvSpPr>
            <a:spLocks noGrp="1"/>
          </p:cNvSpPr>
          <p:nvPr>
            <p:ph type="title"/>
          </p:nvPr>
        </p:nvSpPr>
        <p:spPr/>
        <p:txBody>
          <a:bodyPr lIns="0" tIns="0" rIns="0" bIns="0"/>
          <a:lstStyle>
            <a:lvl1pPr>
              <a:defRPr sz="5400" b="0" i="0">
                <a:solidFill>
                  <a:schemeClr val="tx1"/>
                </a:solidFill>
                <a:latin typeface="Georgia" panose="02040502050405020303"/>
                <a:cs typeface="Georgia" panose="02040502050405020303"/>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6/8/22</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Times New Roman" panose="02020603050405020304"/>
                <a:cs typeface="Times New Roman" panose="02020603050405020304"/>
              </a:defRPr>
            </a:lvl1pPr>
          </a:lstStyle>
          <a:p>
            <a:pPr marL="38100">
              <a:lnSpc>
                <a:spcPts val="141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6/8/22</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Times New Roman" panose="02020603050405020304"/>
                <a:cs typeface="Times New Roman" panose="02020603050405020304"/>
              </a:defRPr>
            </a:lvl1pPr>
          </a:lstStyle>
          <a:p>
            <a:pPr marL="38100">
              <a:lnSpc>
                <a:spcPts val="141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73694" y="535939"/>
            <a:ext cx="2412365" cy="848360"/>
          </a:xfrm>
          <a:prstGeom prst="rect">
            <a:avLst/>
          </a:prstGeom>
        </p:spPr>
        <p:txBody>
          <a:bodyPr wrap="square" lIns="0" tIns="0" rIns="0" bIns="0">
            <a:spAutoFit/>
          </a:bodyPr>
          <a:lstStyle>
            <a:lvl1pPr>
              <a:defRPr sz="5400" b="0" i="0">
                <a:solidFill>
                  <a:schemeClr val="tx1"/>
                </a:solidFill>
                <a:latin typeface="Georgia" panose="02040502050405020303"/>
                <a:cs typeface="Georgia" panose="02040502050405020303"/>
              </a:defRPr>
            </a:lvl1pPr>
          </a:lstStyle>
          <a:p>
            <a:endParaRPr/>
          </a:p>
        </p:txBody>
      </p:sp>
      <p:sp>
        <p:nvSpPr>
          <p:cNvPr id="3" name="Holder 3"/>
          <p:cNvSpPr>
            <a:spLocks noGrp="1"/>
          </p:cNvSpPr>
          <p:nvPr>
            <p:ph type="body" idx="1"/>
          </p:nvPr>
        </p:nvSpPr>
        <p:spPr>
          <a:xfrm>
            <a:off x="3150234" y="2051811"/>
            <a:ext cx="5891530" cy="3021965"/>
          </a:xfrm>
          <a:prstGeom prst="rect">
            <a:avLst/>
          </a:prstGeom>
        </p:spPr>
        <p:txBody>
          <a:bodyPr wrap="square" lIns="0" tIns="0" rIns="0" bIns="0">
            <a:spAutoFit/>
          </a:bodyPr>
          <a:lstStyle>
            <a:lvl1pPr>
              <a:defRPr sz="2800" b="0" i="0">
                <a:solidFill>
                  <a:schemeClr val="tx1"/>
                </a:solidFill>
                <a:latin typeface="Georgia" panose="02040502050405020303"/>
                <a:cs typeface="Georgia" panose="02040502050405020303"/>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6/8/22</a:t>
            </a:fld>
            <a:endParaRPr lang="en-US"/>
          </a:p>
        </p:txBody>
      </p:sp>
      <p:sp>
        <p:nvSpPr>
          <p:cNvPr id="6" name="Holder 6"/>
          <p:cNvSpPr>
            <a:spLocks noGrp="1"/>
          </p:cNvSpPr>
          <p:nvPr>
            <p:ph type="sldNum" sz="quarter" idx="7"/>
          </p:nvPr>
        </p:nvSpPr>
        <p:spPr>
          <a:xfrm>
            <a:off x="11737340" y="6526614"/>
            <a:ext cx="228600" cy="194309"/>
          </a:xfrm>
          <a:prstGeom prst="rect">
            <a:avLst/>
          </a:prstGeom>
        </p:spPr>
        <p:txBody>
          <a:bodyPr wrap="square" lIns="0" tIns="0" rIns="0" bIns="0">
            <a:spAutoFit/>
          </a:bodyPr>
          <a:lstStyle>
            <a:lvl1pPr>
              <a:defRPr sz="1200" b="0" i="0">
                <a:solidFill>
                  <a:schemeClr val="tx1"/>
                </a:solidFill>
                <a:latin typeface="Times New Roman" panose="02020603050405020304"/>
                <a:cs typeface="Times New Roman" panose="02020603050405020304"/>
              </a:defRPr>
            </a:lvl1pPr>
          </a:lstStyle>
          <a:p>
            <a:pPr marL="38100">
              <a:lnSpc>
                <a:spcPts val="141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henhaoling/HKU_Final_Project"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p.cs.hku.hk/2021/msp21011/"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295400"/>
            <a:ext cx="10373360" cy="1734577"/>
          </a:xfrm>
        </p:spPr>
        <p:txBody>
          <a:bodyPr wrap="square"/>
          <a:lstStyle/>
          <a:p>
            <a:pPr algn="ctr">
              <a:lnSpc>
                <a:spcPct val="150000"/>
              </a:lnSpc>
            </a:pPr>
            <a:r>
              <a:rPr lang="en-US" altLang="zh-CN" sz="4000" b="1" dirty="0"/>
              <a:t>Job Recommendation System: </a:t>
            </a:r>
            <a:br>
              <a:rPr lang="en-US" altLang="zh-CN" sz="4000" b="1" dirty="0"/>
            </a:br>
            <a:r>
              <a:rPr lang="en-US" altLang="zh-CN" sz="4000" dirty="0"/>
              <a:t>Based</a:t>
            </a:r>
            <a:r>
              <a:rPr lang="zh-CN" altLang="en-US" sz="4000" dirty="0"/>
              <a:t> </a:t>
            </a:r>
            <a:r>
              <a:rPr lang="en-US" altLang="zh-CN" sz="4000" dirty="0"/>
              <a:t>on</a:t>
            </a:r>
            <a:r>
              <a:rPr lang="zh-CN" altLang="en-US" sz="4000" dirty="0"/>
              <a:t> </a:t>
            </a:r>
            <a:r>
              <a:rPr lang="en-US" altLang="zh-CN" sz="4000" dirty="0"/>
              <a:t>NLP</a:t>
            </a:r>
            <a:r>
              <a:rPr lang="zh-CN" altLang="en-US" sz="4000" dirty="0"/>
              <a:t> </a:t>
            </a:r>
            <a:r>
              <a:rPr lang="en-US" altLang="zh-CN" sz="4000" dirty="0"/>
              <a:t>Techniques</a:t>
            </a:r>
          </a:p>
        </p:txBody>
      </p:sp>
      <p:sp>
        <p:nvSpPr>
          <p:cNvPr id="3" name="文本占位符 2"/>
          <p:cNvSpPr>
            <a:spLocks noGrp="1"/>
          </p:cNvSpPr>
          <p:nvPr>
            <p:ph type="body" idx="1"/>
          </p:nvPr>
        </p:nvSpPr>
        <p:spPr>
          <a:xfrm>
            <a:off x="2895600" y="3276600"/>
            <a:ext cx="6400800" cy="1908175"/>
          </a:xfrm>
        </p:spPr>
        <p:txBody>
          <a:bodyPr/>
          <a:lstStyle/>
          <a:p>
            <a:pPr algn="ctr"/>
            <a:endParaRPr lang="en-US" altLang="zh-CN" i="1" dirty="0">
              <a:latin typeface="+mn-lt"/>
            </a:endParaRPr>
          </a:p>
          <a:p>
            <a:r>
              <a:rPr lang="en-US" altLang="zh-CN" sz="2400" i="1" dirty="0">
                <a:latin typeface="Georgia" panose="02040502050405020303" pitchFamily="18" charset="0"/>
              </a:rPr>
              <a:t>Chen </a:t>
            </a:r>
            <a:r>
              <a:rPr lang="en-US" altLang="zh-CN" sz="2400" i="1" dirty="0" err="1">
                <a:latin typeface="Georgia" panose="02040502050405020303" pitchFamily="18" charset="0"/>
              </a:rPr>
              <a:t>Taijie</a:t>
            </a:r>
            <a:r>
              <a:rPr lang="en-US" altLang="zh-CN" sz="2400" i="1" dirty="0">
                <a:latin typeface="Georgia" panose="02040502050405020303" pitchFamily="18" charset="0"/>
              </a:rPr>
              <a:t>     (ctj21@connect.hku.hk)</a:t>
            </a:r>
          </a:p>
          <a:p>
            <a:r>
              <a:rPr lang="en-US" altLang="zh-CN" sz="2400" i="1" dirty="0">
                <a:latin typeface="Georgia" panose="02040502050405020303" pitchFamily="18" charset="0"/>
              </a:rPr>
              <a:t>Tan Wenting  (wt212796@connect.hku.hk)</a:t>
            </a:r>
          </a:p>
          <a:p>
            <a:r>
              <a:rPr lang="en-US" altLang="zh-CN" sz="2400" i="1" dirty="0">
                <a:latin typeface="Georgia" panose="02040502050405020303" pitchFamily="18" charset="0"/>
              </a:rPr>
              <a:t>Wang Jiayi     (u3590646@connect.hku.hk)</a:t>
            </a:r>
          </a:p>
          <a:p>
            <a:r>
              <a:rPr lang="en-US" altLang="zh-CN" sz="2400" i="1" dirty="0">
                <a:latin typeface="Georgia" panose="02040502050405020303" pitchFamily="18" charset="0"/>
              </a:rPr>
              <a:t>Zhang </a:t>
            </a:r>
            <a:r>
              <a:rPr lang="en-US" altLang="zh-CN" sz="2400" i="1" dirty="0" err="1">
                <a:latin typeface="Georgia" panose="02040502050405020303" pitchFamily="18" charset="0"/>
              </a:rPr>
              <a:t>Yuhao</a:t>
            </a:r>
            <a:r>
              <a:rPr lang="en-US" altLang="zh-CN" sz="2400" i="1" dirty="0">
                <a:latin typeface="Georgia" panose="02040502050405020303" pitchFamily="18" charset="0"/>
              </a:rPr>
              <a:t> (yuhao101@connect.hku.hk)</a:t>
            </a:r>
            <a:endParaRPr lang="zh-CN" altLang="en-US" sz="2400" i="1" dirty="0">
              <a:latin typeface="Georgia" panose="02040502050405020303" pitchFamily="18" charset="0"/>
            </a:endParaRPr>
          </a:p>
        </p:txBody>
      </p:sp>
      <p:sp>
        <p:nvSpPr>
          <p:cNvPr id="4" name="文本框 3"/>
          <p:cNvSpPr txBox="1"/>
          <p:nvPr/>
        </p:nvSpPr>
        <p:spPr>
          <a:xfrm>
            <a:off x="9906000" y="5615940"/>
            <a:ext cx="1851789" cy="461665"/>
          </a:xfrm>
          <a:prstGeom prst="rect">
            <a:avLst/>
          </a:prstGeom>
          <a:noFill/>
        </p:spPr>
        <p:txBody>
          <a:bodyPr wrap="none" rtlCol="0">
            <a:spAutoFit/>
          </a:bodyPr>
          <a:lstStyle/>
          <a:p>
            <a:r>
              <a:rPr kumimoji="1" lang="en-US" altLang="zh-CN" sz="2400" dirty="0"/>
              <a:t>8</a:t>
            </a:r>
            <a:r>
              <a:rPr kumimoji="1" lang="en-US" altLang="zh-CN" sz="2400" baseline="30000" dirty="0"/>
              <a:t>th</a:t>
            </a:r>
            <a:r>
              <a:rPr kumimoji="1" lang="en-US" altLang="zh-CN" sz="2400" dirty="0"/>
              <a:t>,</a:t>
            </a:r>
            <a:r>
              <a:rPr kumimoji="1" lang="zh-CN" altLang="en-US" sz="2400" dirty="0"/>
              <a:t> </a:t>
            </a:r>
            <a:r>
              <a:rPr kumimoji="1" lang="en-US" altLang="zh-CN" sz="2400" dirty="0"/>
              <a:t>Jun,</a:t>
            </a:r>
            <a:r>
              <a:rPr kumimoji="1" lang="zh-CN" altLang="en-US" sz="2400" dirty="0"/>
              <a:t> </a:t>
            </a:r>
            <a:r>
              <a:rPr kumimoji="1" lang="en-US" altLang="zh-CN" sz="2400" dirty="0"/>
              <a:t>2022</a:t>
            </a:r>
            <a:endParaRPr kumimoji="1" lang="zh-CN"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Graphical user interface, applicati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5240" y="1847088"/>
            <a:ext cx="4636135" cy="4417695"/>
          </a:xfrm>
          <a:prstGeom prst="rect">
            <a:avLst/>
          </a:prstGeom>
        </p:spPr>
      </p:pic>
      <p:pic>
        <p:nvPicPr>
          <p:cNvPr id="2" name="object 2"/>
          <p:cNvPicPr/>
          <p:nvPr/>
        </p:nvPicPr>
        <p:blipFill>
          <a:blip r:embed="rId3"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97307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spc="-90" dirty="0"/>
              <a:t>Front-end</a:t>
            </a:r>
            <a:r>
              <a:rPr lang="zh-CN" altLang="en-US" sz="3600" spc="-90" dirty="0"/>
              <a:t> </a:t>
            </a:r>
            <a:r>
              <a:rPr lang="en-US" altLang="zh-CN" sz="3600" spc="-90" dirty="0"/>
              <a:t>Design</a:t>
            </a:r>
            <a:endParaRPr sz="3600" dirty="0"/>
          </a:p>
        </p:txBody>
      </p:sp>
      <p:sp>
        <p:nvSpPr>
          <p:cNvPr id="4" name="object 4"/>
          <p:cNvSpPr txBox="1">
            <a:spLocks noGrp="1"/>
          </p:cNvSpPr>
          <p:nvPr>
            <p:ph type="body" idx="1"/>
          </p:nvPr>
        </p:nvSpPr>
        <p:spPr>
          <a:xfrm>
            <a:off x="920611" y="1371600"/>
            <a:ext cx="5891530" cy="982320"/>
          </a:xfrm>
          <a:prstGeom prst="rect">
            <a:avLst/>
          </a:prstGeom>
        </p:spPr>
        <p:txBody>
          <a:bodyPr vert="horz" wrap="square" lIns="0" tIns="12700" rIns="0" bIns="0" rtlCol="0">
            <a:spAutoFit/>
          </a:bodyPr>
          <a:lstStyle/>
          <a:p>
            <a:pPr marL="443230"/>
            <a:r>
              <a:rPr lang="en-US" dirty="0"/>
              <a:t>Job Recommendation </a:t>
            </a:r>
            <a:r>
              <a:rPr lang="en-US" altLang="zh-CN" dirty="0"/>
              <a:t>I</a:t>
            </a:r>
            <a:r>
              <a:rPr lang="en-US" dirty="0"/>
              <a:t>nterface</a:t>
            </a:r>
          </a:p>
          <a:p>
            <a:pPr marL="443230">
              <a:lnSpc>
                <a:spcPct val="100000"/>
              </a:lnSpc>
            </a:pPr>
            <a:endParaRPr sz="3500" dirty="0">
              <a:latin typeface="Georgia" panose="02040502050405020303"/>
              <a:cs typeface="Georgia" panose="02040502050405020303"/>
            </a:endParaRPr>
          </a:p>
        </p:txBody>
      </p:sp>
      <p:pic>
        <p:nvPicPr>
          <p:cNvPr id="7" name="object 7"/>
          <p:cNvPicPr/>
          <p:nvPr/>
        </p:nvPicPr>
        <p:blipFill>
          <a:blip r:embed="rId4" cstate="print"/>
          <a:stretch>
            <a:fillRect/>
          </a:stretch>
        </p:blipFill>
        <p:spPr>
          <a:xfrm>
            <a:off x="562356" y="1295400"/>
            <a:ext cx="551688" cy="551688"/>
          </a:xfrm>
          <a:prstGeom prst="rect">
            <a:avLst/>
          </a:prstGeom>
        </p:spPr>
      </p:pic>
      <p:sp>
        <p:nvSpPr>
          <p:cNvPr id="8" name="object 8"/>
          <p:cNvSpPr txBox="1"/>
          <p:nvPr/>
        </p:nvSpPr>
        <p:spPr>
          <a:xfrm>
            <a:off x="11762740" y="6526614"/>
            <a:ext cx="101600" cy="194310"/>
          </a:xfrm>
          <a:prstGeom prst="rect">
            <a:avLst/>
          </a:prstGeom>
        </p:spPr>
        <p:txBody>
          <a:bodyPr vert="horz" wrap="square" lIns="0" tIns="0" rIns="0" bIns="0" rtlCol="0">
            <a:spAutoFit/>
          </a:bodyPr>
          <a:lstStyle/>
          <a:p>
            <a:pPr marL="12700">
              <a:lnSpc>
                <a:spcPts val="1410"/>
              </a:lnSpc>
            </a:pPr>
            <a:r>
              <a:rPr sz="1200" dirty="0">
                <a:latin typeface="Times New Roman" panose="02020603050405020304"/>
                <a:cs typeface="Times New Roman" panose="02020603050405020304"/>
              </a:rPr>
              <a:t>6</a:t>
            </a:r>
            <a:endParaRPr sz="1200">
              <a:latin typeface="Times New Roman" panose="02020603050405020304"/>
              <a:cs typeface="Times New Roman" panose="02020603050405020304"/>
            </a:endParaRPr>
          </a:p>
        </p:txBody>
      </p:sp>
      <p:cxnSp>
        <p:nvCxnSpPr>
          <p:cNvPr id="16" name="Straight Arrow Connector 15"/>
          <p:cNvCxnSpPr/>
          <p:nvPr/>
        </p:nvCxnSpPr>
        <p:spPr>
          <a:xfrm>
            <a:off x="7391400" y="2819400"/>
            <a:ext cx="123734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p:nvPr/>
        </p:nvCxnSpPr>
        <p:spPr>
          <a:xfrm flipV="1">
            <a:off x="5410713" y="4668963"/>
            <a:ext cx="3030932" cy="3632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flipH="1">
            <a:off x="2661840" y="3441466"/>
            <a:ext cx="10668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a:xfrm flipH="1">
            <a:off x="2661840" y="2353920"/>
            <a:ext cx="183396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378693" y="1968459"/>
            <a:ext cx="2206277" cy="923321"/>
          </a:xfrm>
          <a:prstGeom prst="rect">
            <a:avLst/>
          </a:prstGeom>
        </p:spPr>
        <p:txBody>
          <a:bodyPr wrap="square">
            <a:spAutoFit/>
          </a:bodyPr>
          <a:lstStyle/>
          <a:p>
            <a:pPr>
              <a:tabLst>
                <a:tab pos="1151255" algn="l"/>
              </a:tabLst>
            </a:pPr>
            <a:r>
              <a:rPr lang="en-US" dirty="0">
                <a:latin typeface="Calibri" panose="020F0502020204030204" pitchFamily="34" charset="0"/>
                <a:ea typeface="DengXian" panose="02010600030101010101" pitchFamily="2" charset="-122"/>
                <a:cs typeface="Times New Roman" panose="02020603050405020304" pitchFamily="18" charset="0"/>
              </a:rPr>
              <a:t>Selector: choosing language you prefer to input.</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3" name="Rectangle 22"/>
          <p:cNvSpPr/>
          <p:nvPr/>
        </p:nvSpPr>
        <p:spPr>
          <a:xfrm>
            <a:off x="281955" y="3023153"/>
            <a:ext cx="2514600" cy="1785104"/>
          </a:xfrm>
          <a:prstGeom prst="rect">
            <a:avLst/>
          </a:prstGeom>
        </p:spPr>
        <p:txBody>
          <a:bodyPr wrap="square">
            <a:spAutoFit/>
          </a:bodyPr>
          <a:lstStyle/>
          <a:p>
            <a:r>
              <a:rPr lang="en-US" dirty="0">
                <a:latin typeface="Calibri" panose="020F0502020204030204" pitchFamily="34" charset="0"/>
                <a:ea typeface="DengXian" panose="02010600030101010101" pitchFamily="2" charset="-122"/>
                <a:cs typeface="Times New Roman" panose="02020603050405020304" pitchFamily="18" charset="0"/>
              </a:rPr>
              <a:t>Text field:</a:t>
            </a:r>
            <a:r>
              <a:rPr lang="en-US" sz="2000" dirty="0">
                <a:latin typeface="Calibri" panose="020F0502020204030204" pitchFamily="34" charset="0"/>
                <a:ea typeface="DengXian" panose="02010600030101010101" pitchFamily="2" charset="-122"/>
                <a:cs typeface="Times New Roman" panose="02020603050405020304" pitchFamily="18" charset="0"/>
              </a:rPr>
              <a:t> the left box, </a:t>
            </a:r>
            <a:r>
              <a:rPr lang="en-US" dirty="0">
                <a:latin typeface="Calibri" panose="020F0502020204030204" pitchFamily="34" charset="0"/>
                <a:ea typeface="DengXian" panose="02010600030101010101" pitchFamily="2" charset="-122"/>
                <a:cs typeface="Times New Roman" panose="02020603050405020304" pitchFamily="18" charset="0"/>
              </a:rPr>
              <a:t>used to input multi-line text information by specifying the value of the type attribute as </a:t>
            </a:r>
            <a:r>
              <a:rPr lang="en-US" dirty="0" err="1">
                <a:latin typeface="Calibri" panose="020F0502020204030204" pitchFamily="34" charset="0"/>
                <a:ea typeface="DengXian" panose="02010600030101010101" pitchFamily="2" charset="-122"/>
                <a:cs typeface="Times New Roman" panose="02020603050405020304" pitchFamily="18" charset="0"/>
              </a:rPr>
              <a:t>textarea</a:t>
            </a:r>
            <a:r>
              <a:rPr lang="en-US" dirty="0">
                <a:latin typeface="Calibri" panose="020F0502020204030204" pitchFamily="34" charset="0"/>
                <a:ea typeface="DengXian" panose="02010600030101010101" pitchFamily="2" charset="-122"/>
                <a:cs typeface="Times New Roman" panose="02020603050405020304" pitchFamily="18" charset="0"/>
              </a:rPr>
              <a:t>.</a:t>
            </a:r>
            <a:endParaRPr lang="en-US" dirty="0"/>
          </a:p>
        </p:txBody>
      </p:sp>
      <p:sp>
        <p:nvSpPr>
          <p:cNvPr id="24" name="Rectangle 23"/>
          <p:cNvSpPr/>
          <p:nvPr/>
        </p:nvSpPr>
        <p:spPr>
          <a:xfrm>
            <a:off x="8686800" y="2416125"/>
            <a:ext cx="3505200" cy="923330"/>
          </a:xfrm>
          <a:prstGeom prst="rect">
            <a:avLst/>
          </a:prstGeom>
        </p:spPr>
        <p:txBody>
          <a:bodyPr wrap="square">
            <a:spAutoFit/>
          </a:bodyPr>
          <a:lstStyle/>
          <a:p>
            <a:pPr>
              <a:tabLst>
                <a:tab pos="1151255" algn="l"/>
              </a:tabLst>
            </a:pPr>
            <a:r>
              <a:rPr lang="en-US" dirty="0">
                <a:latin typeface="Calibri" panose="020F0502020204030204" pitchFamily="34" charset="0"/>
                <a:ea typeface="DengXian" panose="02010600030101010101" pitchFamily="2" charset="-122"/>
                <a:cs typeface="Times New Roman" panose="02020603050405020304" pitchFamily="18" charset="0"/>
              </a:rPr>
              <a:t>Corresponding recommendation template created by our model is shown here</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6" name="Rectangle 25"/>
          <p:cNvSpPr/>
          <p:nvPr/>
        </p:nvSpPr>
        <p:spPr>
          <a:xfrm>
            <a:off x="8686800" y="4286703"/>
            <a:ext cx="3764141" cy="646331"/>
          </a:xfrm>
          <a:prstGeom prst="rect">
            <a:avLst/>
          </a:prstGeom>
        </p:spPr>
        <p:txBody>
          <a:bodyPr wrap="square">
            <a:spAutoFit/>
          </a:bodyPr>
          <a:lstStyle/>
          <a:p>
            <a:r>
              <a:rPr lang="en-US" dirty="0">
                <a:latin typeface="Calibri" panose="020F0502020204030204" pitchFamily="34" charset="0"/>
                <a:ea typeface="DengXian" panose="02010600030101010101" pitchFamily="2" charset="-122"/>
                <a:cs typeface="Times New Roman" panose="02020603050405020304" pitchFamily="18" charset="0"/>
              </a:rPr>
              <a:t>Can also choose career directly here to check its description</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862" y="1968459"/>
            <a:ext cx="7838563" cy="4034179"/>
          </a:xfrm>
          <a:prstGeom prst="rect">
            <a:avLst/>
          </a:prstGeom>
        </p:spPr>
      </p:pic>
      <p:pic>
        <p:nvPicPr>
          <p:cNvPr id="2" name="object 2"/>
          <p:cNvPicPr/>
          <p:nvPr/>
        </p:nvPicPr>
        <p:blipFill>
          <a:blip r:embed="rId3"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97307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spc="-90" dirty="0"/>
              <a:t>Front-end</a:t>
            </a:r>
            <a:r>
              <a:rPr lang="zh-CN" altLang="en-US" sz="3600" spc="-90" dirty="0"/>
              <a:t> </a:t>
            </a:r>
            <a:r>
              <a:rPr lang="en-US" altLang="zh-CN" sz="3600" spc="-90" dirty="0"/>
              <a:t>Design</a:t>
            </a:r>
            <a:endParaRPr sz="3600" dirty="0"/>
          </a:p>
        </p:txBody>
      </p:sp>
      <p:sp>
        <p:nvSpPr>
          <p:cNvPr id="4" name="object 4"/>
          <p:cNvSpPr txBox="1">
            <a:spLocks noGrp="1"/>
          </p:cNvSpPr>
          <p:nvPr>
            <p:ph type="body" idx="1"/>
          </p:nvPr>
        </p:nvSpPr>
        <p:spPr>
          <a:xfrm>
            <a:off x="920611" y="1371600"/>
            <a:ext cx="5891530" cy="982320"/>
          </a:xfrm>
          <a:prstGeom prst="rect">
            <a:avLst/>
          </a:prstGeom>
        </p:spPr>
        <p:txBody>
          <a:bodyPr vert="horz" wrap="square" lIns="0" tIns="12700" rIns="0" bIns="0" rtlCol="0">
            <a:spAutoFit/>
          </a:bodyPr>
          <a:lstStyle/>
          <a:p>
            <a:pPr marL="443230"/>
            <a:r>
              <a:rPr lang="en-US" dirty="0"/>
              <a:t>Job Recommendation </a:t>
            </a:r>
            <a:r>
              <a:rPr lang="en-US" altLang="zh-CN" dirty="0"/>
              <a:t>I</a:t>
            </a:r>
            <a:r>
              <a:rPr lang="en-US" dirty="0"/>
              <a:t>nterface</a:t>
            </a:r>
          </a:p>
          <a:p>
            <a:pPr marL="443230">
              <a:lnSpc>
                <a:spcPct val="100000"/>
              </a:lnSpc>
            </a:pPr>
            <a:endParaRPr sz="3500" dirty="0">
              <a:latin typeface="Georgia" panose="02040502050405020303"/>
              <a:cs typeface="Georgia" panose="02040502050405020303"/>
            </a:endParaRPr>
          </a:p>
        </p:txBody>
      </p:sp>
      <p:pic>
        <p:nvPicPr>
          <p:cNvPr id="7" name="object 7"/>
          <p:cNvPicPr/>
          <p:nvPr/>
        </p:nvPicPr>
        <p:blipFill>
          <a:blip r:embed="rId4" cstate="print"/>
          <a:stretch>
            <a:fillRect/>
          </a:stretch>
        </p:blipFill>
        <p:spPr>
          <a:xfrm>
            <a:off x="562356" y="1295400"/>
            <a:ext cx="551688" cy="551688"/>
          </a:xfrm>
          <a:prstGeom prst="rect">
            <a:avLst/>
          </a:prstGeom>
        </p:spPr>
      </p:pic>
      <p:sp>
        <p:nvSpPr>
          <p:cNvPr id="8" name="object 8"/>
          <p:cNvSpPr txBox="1"/>
          <p:nvPr/>
        </p:nvSpPr>
        <p:spPr>
          <a:xfrm>
            <a:off x="11762740" y="6526614"/>
            <a:ext cx="101600" cy="194310"/>
          </a:xfrm>
          <a:prstGeom prst="rect">
            <a:avLst/>
          </a:prstGeom>
        </p:spPr>
        <p:txBody>
          <a:bodyPr vert="horz" wrap="square" lIns="0" tIns="0" rIns="0" bIns="0" rtlCol="0">
            <a:spAutoFit/>
          </a:bodyPr>
          <a:lstStyle/>
          <a:p>
            <a:pPr marL="12700">
              <a:lnSpc>
                <a:spcPts val="1410"/>
              </a:lnSpc>
            </a:pPr>
            <a:r>
              <a:rPr sz="1200" dirty="0">
                <a:latin typeface="Times New Roman" panose="02020603050405020304"/>
                <a:cs typeface="Times New Roman" panose="02020603050405020304"/>
              </a:rPr>
              <a:t>6</a:t>
            </a:r>
            <a:endParaRPr sz="1200">
              <a:latin typeface="Times New Roman" panose="02020603050405020304"/>
              <a:cs typeface="Times New Roman" panose="02020603050405020304"/>
            </a:endParaRPr>
          </a:p>
        </p:txBody>
      </p:sp>
      <p:cxnSp>
        <p:nvCxnSpPr>
          <p:cNvPr id="9" name="Straight Arrow Connector 8"/>
          <p:cNvCxnSpPr/>
          <p:nvPr/>
        </p:nvCxnSpPr>
        <p:spPr>
          <a:xfrm flipH="1">
            <a:off x="2661840" y="3441466"/>
            <a:ext cx="10668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a:xfrm flipH="1">
            <a:off x="1143001" y="2590800"/>
            <a:ext cx="39628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243883" y="2116175"/>
            <a:ext cx="1237346" cy="2062103"/>
          </a:xfrm>
          <a:prstGeom prst="rect">
            <a:avLst/>
          </a:prstGeom>
        </p:spPr>
        <p:txBody>
          <a:bodyPr wrap="square">
            <a:spAutoFit/>
          </a:bodyPr>
          <a:lstStyle/>
          <a:p>
            <a:pPr>
              <a:tabLst>
                <a:tab pos="1151255" algn="l"/>
              </a:tabLst>
            </a:pPr>
            <a:r>
              <a:rPr lang="en-US" dirty="0">
                <a:latin typeface="Calibri" panose="020F0502020204030204" pitchFamily="34" charset="0"/>
                <a:ea typeface="DengXian" panose="02010600030101010101" pitchFamily="2" charset="-122"/>
                <a:cs typeface="Times New Roman" panose="02020603050405020304" pitchFamily="18" charset="0"/>
              </a:rPr>
              <a:t>Sidebar:</a:t>
            </a:r>
            <a:r>
              <a:rPr lang="en-US" sz="2000" dirty="0">
                <a:latin typeface="Calibri" panose="020F0502020204030204" pitchFamily="34" charset="0"/>
                <a:ea typeface="DengXian" panose="02010600030101010101" pitchFamily="2" charset="-122"/>
                <a:cs typeface="Times New Roman" panose="02020603050405020304" pitchFamily="18" charset="0"/>
              </a:rPr>
              <a:t> </a:t>
            </a:r>
            <a:r>
              <a:rPr lang="en-US" dirty="0">
                <a:latin typeface="Calibri" panose="020F0502020204030204" pitchFamily="34" charset="0"/>
                <a:ea typeface="DengXian" panose="02010600030101010101" pitchFamily="2" charset="-122"/>
                <a:cs typeface="Times New Roman" panose="02020603050405020304" pitchFamily="18" charset="0"/>
              </a:rPr>
              <a:t>For navigation, the user selects the industry of interest</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2" name="Rectangle 21"/>
          <p:cNvSpPr/>
          <p:nvPr/>
        </p:nvSpPr>
        <p:spPr>
          <a:xfrm>
            <a:off x="1539283" y="1828800"/>
            <a:ext cx="1203855" cy="2668183"/>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753600" y="2154109"/>
            <a:ext cx="1600200" cy="2031325"/>
          </a:xfrm>
          <a:prstGeom prst="rect">
            <a:avLst/>
          </a:prstGeom>
          <a:noFill/>
        </p:spPr>
        <p:txBody>
          <a:bodyPr wrap="square" rtlCol="0">
            <a:spAutoFit/>
          </a:bodyPr>
          <a:lstStyle/>
          <a:p>
            <a:r>
              <a:rPr lang="en-US" dirty="0"/>
              <a:t>Multiple visualizations to display distribution and related information of industries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38403"/>
            <a:ext cx="9643110" cy="574040"/>
          </a:xfrm>
          <a:prstGeom prst="rect">
            <a:avLst/>
          </a:prstGeom>
        </p:spPr>
        <p:txBody>
          <a:bodyPr vert="horz" wrap="square" lIns="0" tIns="12700" rIns="0" bIns="0" rtlCol="0">
            <a:spAutoFit/>
          </a:bodyPr>
          <a:lstStyle/>
          <a:p>
            <a:pPr marL="12700">
              <a:lnSpc>
                <a:spcPct val="100000"/>
              </a:lnSpc>
              <a:spcBef>
                <a:spcPts val="100"/>
              </a:spcBef>
              <a:tabLst>
                <a:tab pos="8268970" algn="l"/>
              </a:tabLst>
            </a:pPr>
            <a:r>
              <a:rPr lang="en-US" altLang="zh-CN" sz="3600" spc="-90" dirty="0"/>
              <a:t>Data Sheet Format</a:t>
            </a:r>
            <a:endParaRPr sz="3600" dirty="0">
              <a:latin typeface="Georgia" panose="02040502050405020303"/>
              <a:cs typeface="Georgia" panose="02040502050405020303"/>
            </a:endParaRPr>
          </a:p>
        </p:txBody>
      </p:sp>
      <p:sp>
        <p:nvSpPr>
          <p:cNvPr id="13" name="object 13"/>
          <p:cNvSpPr txBox="1"/>
          <p:nvPr/>
        </p:nvSpPr>
        <p:spPr>
          <a:xfrm>
            <a:off x="11762740" y="6526614"/>
            <a:ext cx="101600" cy="194310"/>
          </a:xfrm>
          <a:prstGeom prst="rect">
            <a:avLst/>
          </a:prstGeom>
        </p:spPr>
        <p:txBody>
          <a:bodyPr vert="horz" wrap="square" lIns="0" tIns="0" rIns="0" bIns="0" rtlCol="0">
            <a:spAutoFit/>
          </a:bodyPr>
          <a:lstStyle/>
          <a:p>
            <a:pPr marL="12700">
              <a:lnSpc>
                <a:spcPts val="1410"/>
              </a:lnSpc>
            </a:pPr>
            <a:r>
              <a:rPr sz="1200" dirty="0">
                <a:latin typeface="Times New Roman" panose="02020603050405020304"/>
                <a:cs typeface="Times New Roman" panose="02020603050405020304"/>
              </a:rPr>
              <a:t>7</a:t>
            </a:r>
            <a:endParaRPr sz="1200">
              <a:latin typeface="Times New Roman" panose="02020603050405020304"/>
              <a:cs typeface="Times New Roman" panose="02020603050405020304"/>
            </a:endParaRPr>
          </a:p>
        </p:txBody>
      </p:sp>
      <p:graphicFrame>
        <p:nvGraphicFramePr>
          <p:cNvPr id="15" name="Table 14"/>
          <p:cNvGraphicFramePr>
            <a:graphicFrameLocks noGrp="1"/>
          </p:cNvGraphicFramePr>
          <p:nvPr/>
        </p:nvGraphicFramePr>
        <p:xfrm>
          <a:off x="1290067" y="2320469"/>
          <a:ext cx="8217293" cy="990599"/>
        </p:xfrm>
        <a:graphic>
          <a:graphicData uri="http://schemas.openxmlformats.org/drawingml/2006/table">
            <a:tbl>
              <a:tblPr firstRow="1" firstCol="1" bandRow="1"/>
              <a:tblGrid>
                <a:gridCol w="1336588">
                  <a:extLst>
                    <a:ext uri="{9D8B030D-6E8A-4147-A177-3AD203B41FA5}">
                      <a16:colId xmlns:a16="http://schemas.microsoft.com/office/drawing/2014/main" val="20000"/>
                    </a:ext>
                  </a:extLst>
                </a:gridCol>
                <a:gridCol w="2829036">
                  <a:extLst>
                    <a:ext uri="{9D8B030D-6E8A-4147-A177-3AD203B41FA5}">
                      <a16:colId xmlns:a16="http://schemas.microsoft.com/office/drawing/2014/main" val="20001"/>
                    </a:ext>
                  </a:extLst>
                </a:gridCol>
                <a:gridCol w="2347484">
                  <a:extLst>
                    <a:ext uri="{9D8B030D-6E8A-4147-A177-3AD203B41FA5}">
                      <a16:colId xmlns:a16="http://schemas.microsoft.com/office/drawing/2014/main" val="20002"/>
                    </a:ext>
                  </a:extLst>
                </a:gridCol>
                <a:gridCol w="1704185">
                  <a:extLst>
                    <a:ext uri="{9D8B030D-6E8A-4147-A177-3AD203B41FA5}">
                      <a16:colId xmlns:a16="http://schemas.microsoft.com/office/drawing/2014/main" val="20003"/>
                    </a:ext>
                  </a:extLst>
                </a:gridCol>
              </a:tblGrid>
              <a:tr h="411419">
                <a:tc>
                  <a:txBody>
                    <a:bodyPr/>
                    <a:lstStyle/>
                    <a:p>
                      <a:pPr algn="ctr" fontAlgn="t">
                        <a:spcBef>
                          <a:spcPts val="0"/>
                        </a:spcBef>
                        <a:spcAft>
                          <a:spcPts val="0"/>
                        </a:spcAft>
                      </a:pPr>
                      <a:r>
                        <a:rPr lang="en-US" sz="1700" b="0" i="0" u="none" strike="noStrike">
                          <a:effectLst/>
                          <a:latin typeface="Times" panose="00000500000000020000" pitchFamily="18" charset="0"/>
                          <a:ea typeface="DengXian" panose="02010600030101010101" pitchFamily="2" charset="-122"/>
                          <a:cs typeface="Times New Roman" panose="02020603050405020304" pitchFamily="18" charset="0"/>
                        </a:rPr>
                        <a:t>User Name</a:t>
                      </a:r>
                      <a:endParaRPr lang="en-US" sz="2800" b="0" i="0" u="none" strike="noStrike">
                        <a:effectLst/>
                        <a:latin typeface="Arial" panose="020B0604020202020204" pitchFamily="34" charset="0"/>
                      </a:endParaRPr>
                    </a:p>
                  </a:txBody>
                  <a:tcPr marL="107197" marR="107197" marT="14888" marB="0">
                    <a:lnL>
                      <a:noFill/>
                    </a:lnL>
                    <a:lnR>
                      <a:noFill/>
                    </a:lnR>
                    <a:lnT>
                      <a:noFill/>
                    </a:lnT>
                    <a:lnB>
                      <a:noFill/>
                    </a:lnB>
                  </a:tcPr>
                </a:tc>
                <a:tc>
                  <a:txBody>
                    <a:bodyPr/>
                    <a:lstStyle/>
                    <a:p>
                      <a:pPr algn="ctr" fontAlgn="t">
                        <a:spcBef>
                          <a:spcPts val="0"/>
                        </a:spcBef>
                        <a:spcAft>
                          <a:spcPts val="0"/>
                        </a:spcAft>
                      </a:pPr>
                      <a:r>
                        <a:rPr lang="en-US" sz="1700" b="1" i="0" u="none" strike="noStrike" dirty="0">
                          <a:effectLst/>
                          <a:latin typeface="Times" panose="00000500000000020000" pitchFamily="18" charset="0"/>
                          <a:ea typeface="DengXian" panose="02010600030101010101" pitchFamily="2" charset="-122"/>
                          <a:cs typeface="Times New Roman" panose="02020603050405020304" pitchFamily="18" charset="0"/>
                        </a:rPr>
                        <a:t>Email</a:t>
                      </a:r>
                      <a:endParaRPr lang="en-US" sz="2800" b="0" i="0" u="none" strike="noStrike" dirty="0">
                        <a:effectLst/>
                        <a:latin typeface="Arial" panose="020B0604020202020204" pitchFamily="34" charset="0"/>
                      </a:endParaRPr>
                    </a:p>
                  </a:txBody>
                  <a:tcPr marL="107197" marR="107197" marT="14888" marB="0">
                    <a:lnL>
                      <a:noFill/>
                    </a:lnL>
                    <a:lnR>
                      <a:noFill/>
                    </a:lnR>
                    <a:lnT>
                      <a:noFill/>
                    </a:lnT>
                    <a:lnB>
                      <a:noFill/>
                    </a:lnB>
                  </a:tcPr>
                </a:tc>
                <a:tc>
                  <a:txBody>
                    <a:bodyPr/>
                    <a:lstStyle/>
                    <a:p>
                      <a:pPr algn="ctr" fontAlgn="t">
                        <a:spcBef>
                          <a:spcPts val="0"/>
                        </a:spcBef>
                        <a:spcAft>
                          <a:spcPts val="0"/>
                        </a:spcAft>
                      </a:pPr>
                      <a:r>
                        <a:rPr lang="en-US" sz="1700" b="1" i="0" u="none" strike="noStrike" dirty="0">
                          <a:effectLst/>
                          <a:latin typeface="Times" panose="00000500000000020000" pitchFamily="18" charset="0"/>
                          <a:ea typeface="DengXian" panose="02010600030101010101" pitchFamily="2" charset="-122"/>
                          <a:cs typeface="Times New Roman" panose="02020603050405020304" pitchFamily="18" charset="0"/>
                        </a:rPr>
                        <a:t>Comments</a:t>
                      </a:r>
                      <a:endParaRPr lang="en-US" sz="2800" b="0" i="0" u="none" strike="noStrike" dirty="0">
                        <a:effectLst/>
                        <a:latin typeface="Arial" panose="020B0604020202020204" pitchFamily="34" charset="0"/>
                      </a:endParaRPr>
                    </a:p>
                  </a:txBody>
                  <a:tcPr marL="107197" marR="107197" marT="14888" marB="0">
                    <a:lnL>
                      <a:noFill/>
                    </a:lnL>
                    <a:lnR>
                      <a:noFill/>
                    </a:lnR>
                    <a:lnT>
                      <a:noFill/>
                    </a:lnT>
                    <a:lnB>
                      <a:noFill/>
                    </a:lnB>
                  </a:tcPr>
                </a:tc>
                <a:tc>
                  <a:txBody>
                    <a:bodyPr/>
                    <a:lstStyle/>
                    <a:p>
                      <a:pPr algn="ctr" fontAlgn="t">
                        <a:spcBef>
                          <a:spcPts val="0"/>
                        </a:spcBef>
                        <a:spcAft>
                          <a:spcPts val="0"/>
                        </a:spcAft>
                      </a:pPr>
                      <a:r>
                        <a:rPr lang="en-US" sz="1700" b="1" i="0" u="none" strike="noStrike">
                          <a:effectLst/>
                          <a:latin typeface="Times" panose="00000500000000020000" pitchFamily="18" charset="0"/>
                          <a:ea typeface="DengXian" panose="02010600030101010101" pitchFamily="2" charset="-122"/>
                          <a:cs typeface="Times New Roman" panose="02020603050405020304" pitchFamily="18" charset="0"/>
                        </a:rPr>
                        <a:t>Create time</a:t>
                      </a:r>
                      <a:endParaRPr lang="en-US" sz="2800" b="0" i="0" u="none" strike="noStrike">
                        <a:effectLst/>
                        <a:latin typeface="Arial" panose="020B0604020202020204" pitchFamily="34" charset="0"/>
                      </a:endParaRPr>
                    </a:p>
                  </a:txBody>
                  <a:tcPr marL="107197" marR="107197" marT="14888" marB="0">
                    <a:lnL>
                      <a:noFill/>
                    </a:lnL>
                    <a:lnR>
                      <a:noFill/>
                    </a:lnR>
                    <a:lnT>
                      <a:noFill/>
                    </a:lnT>
                    <a:lnB>
                      <a:noFill/>
                    </a:lnB>
                  </a:tcPr>
                </a:tc>
                <a:extLst>
                  <a:ext uri="{0D108BD9-81ED-4DB2-BD59-A6C34878D82A}">
                    <a16:rowId xmlns:a16="http://schemas.microsoft.com/office/drawing/2014/main" val="10000"/>
                  </a:ext>
                </a:extLst>
              </a:tr>
              <a:tr h="579180">
                <a:tc>
                  <a:txBody>
                    <a:bodyPr/>
                    <a:lstStyle/>
                    <a:p>
                      <a:pPr algn="ctr" fontAlgn="t">
                        <a:spcBef>
                          <a:spcPts val="0"/>
                        </a:spcBef>
                        <a:spcAft>
                          <a:spcPts val="0"/>
                        </a:spcAft>
                      </a:pPr>
                      <a:r>
                        <a:rPr lang="en-US" sz="1700" b="0" i="0" u="none" strike="noStrike">
                          <a:solidFill>
                            <a:srgbClr val="000000"/>
                          </a:solidFill>
                          <a:effectLst/>
                          <a:latin typeface="Times" panose="00000500000000020000" pitchFamily="18" charset="0"/>
                          <a:ea typeface="DengXian" panose="02010600030101010101" pitchFamily="2" charset="-122"/>
                          <a:cs typeface="Times New Roman" panose="02020603050405020304" pitchFamily="18" charset="0"/>
                        </a:rPr>
                        <a:t>Aria</a:t>
                      </a:r>
                      <a:endParaRPr lang="en-US" sz="2800" b="0" i="0" u="none" strike="noStrike">
                        <a:effectLst/>
                        <a:latin typeface="Arial" panose="020B0604020202020204" pitchFamily="34" charset="0"/>
                      </a:endParaRPr>
                    </a:p>
                  </a:txBody>
                  <a:tcPr marL="107197" marR="107197" marT="14888" marB="0">
                    <a:lnL>
                      <a:noFill/>
                    </a:lnL>
                    <a:lnR>
                      <a:noFill/>
                    </a:lnR>
                    <a:lnT>
                      <a:noFill/>
                    </a:lnT>
                    <a:lnB>
                      <a:noFill/>
                    </a:lnB>
                    <a:solidFill>
                      <a:srgbClr val="F2F2F2"/>
                    </a:solidFill>
                  </a:tcPr>
                </a:tc>
                <a:tc>
                  <a:txBody>
                    <a:bodyPr/>
                    <a:lstStyle/>
                    <a:p>
                      <a:pPr algn="ctr" fontAlgn="t">
                        <a:spcBef>
                          <a:spcPts val="0"/>
                        </a:spcBef>
                        <a:spcAft>
                          <a:spcPts val="0"/>
                        </a:spcAft>
                      </a:pPr>
                      <a:r>
                        <a:rPr lang="en-US" sz="1700" b="0" i="0" u="none" strike="noStrike">
                          <a:solidFill>
                            <a:srgbClr val="000000"/>
                          </a:solidFill>
                          <a:effectLst/>
                          <a:latin typeface="Times" panose="00000500000000020000" pitchFamily="18" charset="0"/>
                          <a:ea typeface="DengXian" panose="02010600030101010101" pitchFamily="2" charset="-122"/>
                          <a:cs typeface="Times New Roman" panose="02020603050405020304" pitchFamily="18" charset="0"/>
                        </a:rPr>
                        <a:t>0xxxxxxxxxxxxx</a:t>
                      </a:r>
                      <a:endParaRPr lang="en-US" sz="2800" b="0" i="0" u="none" strike="noStrike">
                        <a:effectLst/>
                        <a:latin typeface="Arial" panose="020B0604020202020204" pitchFamily="34" charset="0"/>
                      </a:endParaRPr>
                    </a:p>
                  </a:txBody>
                  <a:tcPr marL="107197" marR="107197" marT="14888" marB="0">
                    <a:lnL>
                      <a:noFill/>
                    </a:lnL>
                    <a:lnR>
                      <a:noFill/>
                    </a:lnR>
                    <a:lnT>
                      <a:noFill/>
                    </a:lnT>
                    <a:lnB>
                      <a:noFill/>
                    </a:lnB>
                    <a:solidFill>
                      <a:srgbClr val="F2F2F2"/>
                    </a:solidFill>
                  </a:tcPr>
                </a:tc>
                <a:tc>
                  <a:txBody>
                    <a:bodyPr/>
                    <a:lstStyle/>
                    <a:p>
                      <a:pPr algn="l" fontAlgn="t">
                        <a:spcBef>
                          <a:spcPts val="0"/>
                        </a:spcBef>
                        <a:spcAft>
                          <a:spcPts val="0"/>
                        </a:spcAft>
                      </a:pPr>
                      <a:r>
                        <a:rPr lang="en-US" sz="1700" b="0" i="0" u="none" strike="noStrike">
                          <a:solidFill>
                            <a:srgbClr val="000000"/>
                          </a:solidFill>
                          <a:effectLst/>
                          <a:latin typeface="Times" panose="00000500000000020000" pitchFamily="18" charset="0"/>
                          <a:ea typeface="DengXian" panose="02010600030101010101" pitchFamily="2" charset="-122"/>
                          <a:cs typeface="Times New Roman" panose="02020603050405020304" pitchFamily="18" charset="0"/>
                        </a:rPr>
                        <a:t>I have trouble in getting the template…</a:t>
                      </a:r>
                      <a:endParaRPr lang="en-US" sz="2800" b="0" i="0" u="none" strike="noStrike">
                        <a:effectLst/>
                        <a:latin typeface="Arial" panose="020B0604020202020204" pitchFamily="34" charset="0"/>
                      </a:endParaRPr>
                    </a:p>
                  </a:txBody>
                  <a:tcPr marL="107197" marR="107197" marT="14888" marB="0">
                    <a:lnL>
                      <a:noFill/>
                    </a:lnL>
                    <a:lnR>
                      <a:noFill/>
                    </a:lnR>
                    <a:lnT>
                      <a:noFill/>
                    </a:lnT>
                    <a:lnB>
                      <a:noFill/>
                    </a:lnB>
                    <a:solidFill>
                      <a:srgbClr val="F2F2F2"/>
                    </a:solidFill>
                  </a:tcPr>
                </a:tc>
                <a:tc>
                  <a:txBody>
                    <a:bodyPr/>
                    <a:lstStyle/>
                    <a:p>
                      <a:pPr algn="ctr" fontAlgn="t">
                        <a:spcBef>
                          <a:spcPts val="0"/>
                        </a:spcBef>
                        <a:spcAft>
                          <a:spcPts val="0"/>
                        </a:spcAft>
                      </a:pPr>
                      <a:r>
                        <a:rPr lang="en-US" sz="1700" b="0" i="0" u="none" strike="noStrike" dirty="0">
                          <a:solidFill>
                            <a:srgbClr val="000000"/>
                          </a:solidFill>
                          <a:effectLst/>
                          <a:latin typeface="Times" panose="00000500000000020000" pitchFamily="18" charset="0"/>
                          <a:ea typeface="DengXian" panose="02010600030101010101" pitchFamily="2" charset="-122"/>
                          <a:cs typeface="Times New Roman" panose="02020603050405020304" pitchFamily="18" charset="0"/>
                        </a:rPr>
                        <a:t>2022-05-30 12:05</a:t>
                      </a:r>
                      <a:endParaRPr lang="en-US" sz="2800" b="0" i="0" u="none" strike="noStrike" dirty="0">
                        <a:effectLst/>
                        <a:latin typeface="Arial" panose="020B0604020202020204" pitchFamily="34" charset="0"/>
                      </a:endParaRPr>
                    </a:p>
                  </a:txBody>
                  <a:tcPr marL="107197" marR="107197" marT="14888" marB="0">
                    <a:lnL>
                      <a:noFill/>
                    </a:lnL>
                    <a:lnR>
                      <a:noFill/>
                    </a:lnR>
                    <a:lnT>
                      <a:noFill/>
                    </a:lnT>
                    <a:lnB>
                      <a:noFill/>
                    </a:lnB>
                    <a:solidFill>
                      <a:srgbClr val="F2F2F2"/>
                    </a:solidFill>
                  </a:tcPr>
                </a:tc>
                <a:extLst>
                  <a:ext uri="{0D108BD9-81ED-4DB2-BD59-A6C34878D82A}">
                    <a16:rowId xmlns:a16="http://schemas.microsoft.com/office/drawing/2014/main" val="10001"/>
                  </a:ext>
                </a:extLst>
              </a:tr>
            </a:tbl>
          </a:graphicData>
        </a:graphic>
      </p:graphicFrame>
      <p:sp>
        <p:nvSpPr>
          <p:cNvPr id="16" name="Rectangle 15"/>
          <p:cNvSpPr/>
          <p:nvPr/>
        </p:nvSpPr>
        <p:spPr>
          <a:xfrm>
            <a:off x="1337310" y="1596233"/>
            <a:ext cx="3063916" cy="369332"/>
          </a:xfrm>
          <a:prstGeom prst="rect">
            <a:avLst/>
          </a:prstGeom>
        </p:spPr>
        <p:txBody>
          <a:bodyPr wrap="none">
            <a:spAutoFit/>
          </a:bodyPr>
          <a:lstStyle/>
          <a:p>
            <a:r>
              <a:rPr lang="en-US" dirty="0">
                <a:latin typeface="Calibri" panose="020F0502020204030204" pitchFamily="34" charset="0"/>
                <a:ea typeface="DengXian" panose="02010600030101010101" pitchFamily="2" charset="-122"/>
                <a:cs typeface="Times New Roman" panose="02020603050405020304" pitchFamily="18" charset="0"/>
              </a:rPr>
              <a:t>1. Users comments data sheet</a:t>
            </a:r>
            <a:r>
              <a:rPr lang="en-US" dirty="0"/>
              <a:t> </a:t>
            </a:r>
          </a:p>
        </p:txBody>
      </p:sp>
      <p:graphicFrame>
        <p:nvGraphicFramePr>
          <p:cNvPr id="18" name="Table 17"/>
          <p:cNvGraphicFramePr>
            <a:graphicFrameLocks noGrp="1"/>
          </p:cNvGraphicFramePr>
          <p:nvPr/>
        </p:nvGraphicFramePr>
        <p:xfrm>
          <a:off x="1295400" y="4402498"/>
          <a:ext cx="7992047" cy="1191681"/>
        </p:xfrm>
        <a:graphic>
          <a:graphicData uri="http://schemas.openxmlformats.org/drawingml/2006/table">
            <a:tbl>
              <a:tblPr firstRow="1" firstCol="1" bandRow="1"/>
              <a:tblGrid>
                <a:gridCol w="2072791">
                  <a:extLst>
                    <a:ext uri="{9D8B030D-6E8A-4147-A177-3AD203B41FA5}">
                      <a16:colId xmlns:a16="http://schemas.microsoft.com/office/drawing/2014/main" val="20000"/>
                    </a:ext>
                  </a:extLst>
                </a:gridCol>
                <a:gridCol w="2967144">
                  <a:extLst>
                    <a:ext uri="{9D8B030D-6E8A-4147-A177-3AD203B41FA5}">
                      <a16:colId xmlns:a16="http://schemas.microsoft.com/office/drawing/2014/main" val="20001"/>
                    </a:ext>
                  </a:extLst>
                </a:gridCol>
                <a:gridCol w="2952112">
                  <a:extLst>
                    <a:ext uri="{9D8B030D-6E8A-4147-A177-3AD203B41FA5}">
                      <a16:colId xmlns:a16="http://schemas.microsoft.com/office/drawing/2014/main" val="20002"/>
                    </a:ext>
                  </a:extLst>
                </a:gridCol>
              </a:tblGrid>
              <a:tr h="256076">
                <a:tc>
                  <a:txBody>
                    <a:bodyPr/>
                    <a:lstStyle/>
                    <a:p>
                      <a:pPr algn="ctr" fontAlgn="t">
                        <a:spcBef>
                          <a:spcPts val="0"/>
                        </a:spcBef>
                        <a:spcAft>
                          <a:spcPts val="0"/>
                        </a:spcAft>
                      </a:pPr>
                      <a:r>
                        <a:rPr lang="en-US" sz="1700" b="0" i="0" u="none" strike="noStrike">
                          <a:effectLst/>
                          <a:latin typeface="Times" panose="00000500000000020000" pitchFamily="18" charset="0"/>
                          <a:ea typeface="DengXian" panose="02010600030101010101" pitchFamily="2" charset="-122"/>
                          <a:cs typeface="Times New Roman" panose="02020603050405020304" pitchFamily="18" charset="0"/>
                        </a:rPr>
                        <a:t>User Name</a:t>
                      </a:r>
                      <a:endParaRPr lang="en-US" sz="1700" b="0" i="0" u="none" strike="noStrike">
                        <a:effectLst/>
                        <a:latin typeface="Arial" panose="020B0604020202020204" pitchFamily="34" charset="0"/>
                      </a:endParaRPr>
                    </a:p>
                  </a:txBody>
                  <a:tcPr marL="205740" marR="205740" marT="28575" marB="0">
                    <a:lnL>
                      <a:noFill/>
                    </a:lnL>
                    <a:lnR>
                      <a:noFill/>
                    </a:lnR>
                    <a:lnT>
                      <a:noFill/>
                    </a:lnT>
                    <a:lnB>
                      <a:noFill/>
                    </a:lnB>
                  </a:tcPr>
                </a:tc>
                <a:tc>
                  <a:txBody>
                    <a:bodyPr/>
                    <a:lstStyle/>
                    <a:p>
                      <a:pPr algn="ctr" fontAlgn="t">
                        <a:spcBef>
                          <a:spcPts val="0"/>
                        </a:spcBef>
                        <a:spcAft>
                          <a:spcPts val="0"/>
                        </a:spcAft>
                      </a:pPr>
                      <a:r>
                        <a:rPr lang="en-US" sz="1700" b="1" i="0" u="none" strike="noStrike" dirty="0">
                          <a:effectLst/>
                          <a:latin typeface="Times" panose="00000500000000020000" pitchFamily="18" charset="0"/>
                          <a:ea typeface="DengXian" panose="02010600030101010101" pitchFamily="2" charset="-122"/>
                          <a:cs typeface="Times New Roman" panose="02020603050405020304" pitchFamily="18" charset="0"/>
                        </a:rPr>
                        <a:t>Description</a:t>
                      </a:r>
                      <a:endParaRPr lang="en-US" sz="1700" b="0" i="0" u="none" strike="noStrike" dirty="0">
                        <a:effectLst/>
                        <a:latin typeface="Arial" panose="020B0604020202020204" pitchFamily="34" charset="0"/>
                      </a:endParaRPr>
                    </a:p>
                  </a:txBody>
                  <a:tcPr marL="205740" marR="205740" marT="28575" marB="0">
                    <a:lnL>
                      <a:noFill/>
                    </a:lnL>
                    <a:lnR>
                      <a:noFill/>
                    </a:lnR>
                    <a:lnT>
                      <a:noFill/>
                    </a:lnT>
                    <a:lnB>
                      <a:noFill/>
                    </a:lnB>
                  </a:tcPr>
                </a:tc>
                <a:tc>
                  <a:txBody>
                    <a:bodyPr/>
                    <a:lstStyle/>
                    <a:p>
                      <a:pPr algn="ctr" fontAlgn="t">
                        <a:spcBef>
                          <a:spcPts val="0"/>
                        </a:spcBef>
                        <a:spcAft>
                          <a:spcPts val="0"/>
                        </a:spcAft>
                      </a:pPr>
                      <a:r>
                        <a:rPr lang="en-US" sz="1700" b="1" i="0" u="none" strike="noStrike" dirty="0">
                          <a:effectLst/>
                          <a:latin typeface="Times" panose="00000500000000020000" pitchFamily="18" charset="0"/>
                          <a:ea typeface="DengXian" panose="02010600030101010101" pitchFamily="2" charset="-122"/>
                          <a:cs typeface="Times New Roman" panose="02020603050405020304" pitchFamily="18" charset="0"/>
                        </a:rPr>
                        <a:t>Create time</a:t>
                      </a:r>
                      <a:endParaRPr lang="en-US" sz="1700" b="0" i="0" u="none" strike="noStrike" dirty="0">
                        <a:effectLst/>
                        <a:latin typeface="Arial" panose="020B0604020202020204" pitchFamily="34" charset="0"/>
                      </a:endParaRPr>
                    </a:p>
                  </a:txBody>
                  <a:tcPr marL="205740" marR="205740" marT="28575" marB="0">
                    <a:lnL>
                      <a:noFill/>
                    </a:lnL>
                    <a:lnR>
                      <a:noFill/>
                    </a:lnR>
                    <a:lnT>
                      <a:noFill/>
                    </a:lnT>
                    <a:lnB>
                      <a:noFill/>
                    </a:lnB>
                  </a:tcPr>
                </a:tc>
                <a:extLst>
                  <a:ext uri="{0D108BD9-81ED-4DB2-BD59-A6C34878D82A}">
                    <a16:rowId xmlns:a16="http://schemas.microsoft.com/office/drawing/2014/main" val="10000"/>
                  </a:ext>
                </a:extLst>
              </a:tr>
              <a:tr h="904026">
                <a:tc>
                  <a:txBody>
                    <a:bodyPr/>
                    <a:lstStyle/>
                    <a:p>
                      <a:pPr algn="ctr" fontAlgn="t">
                        <a:spcBef>
                          <a:spcPts val="0"/>
                        </a:spcBef>
                        <a:spcAft>
                          <a:spcPts val="0"/>
                        </a:spcAft>
                      </a:pPr>
                      <a:r>
                        <a:rPr lang="en-US" sz="1700" b="0" i="0" u="none" strike="noStrike">
                          <a:solidFill>
                            <a:srgbClr val="000000"/>
                          </a:solidFill>
                          <a:effectLst/>
                          <a:latin typeface="Times" panose="00000500000000020000" pitchFamily="18" charset="0"/>
                          <a:ea typeface="DengXian" panose="02010600030101010101" pitchFamily="2" charset="-122"/>
                          <a:cs typeface="Times New Roman" panose="02020603050405020304" pitchFamily="18" charset="0"/>
                        </a:rPr>
                        <a:t>Aria</a:t>
                      </a:r>
                      <a:endParaRPr lang="en-US" sz="1700" b="0" i="0" u="none" strike="noStrike">
                        <a:effectLst/>
                        <a:latin typeface="Arial" panose="020B0604020202020204" pitchFamily="34" charset="0"/>
                      </a:endParaRPr>
                    </a:p>
                  </a:txBody>
                  <a:tcPr marL="205740" marR="205740" marT="28575" marB="0">
                    <a:lnL>
                      <a:noFill/>
                    </a:lnL>
                    <a:lnR>
                      <a:noFill/>
                    </a:lnR>
                    <a:lnT>
                      <a:noFill/>
                    </a:lnT>
                    <a:lnB>
                      <a:noFill/>
                    </a:lnB>
                    <a:solidFill>
                      <a:srgbClr val="F2F2F2"/>
                    </a:solidFill>
                  </a:tcPr>
                </a:tc>
                <a:tc>
                  <a:txBody>
                    <a:bodyPr/>
                    <a:lstStyle/>
                    <a:p>
                      <a:pPr algn="l" fontAlgn="t">
                        <a:spcBef>
                          <a:spcPts val="0"/>
                        </a:spcBef>
                        <a:spcAft>
                          <a:spcPts val="0"/>
                        </a:spcAft>
                      </a:pPr>
                      <a:r>
                        <a:rPr lang="en-US" sz="1700" b="0" i="0" u="none" strike="noStrike" dirty="0">
                          <a:solidFill>
                            <a:srgbClr val="000000"/>
                          </a:solidFill>
                          <a:effectLst/>
                          <a:latin typeface="Times" panose="00000500000000020000" pitchFamily="18" charset="0"/>
                          <a:ea typeface="DengXian" panose="02010600030101010101" pitchFamily="2" charset="-122"/>
                          <a:cs typeface="Times New Roman" panose="02020603050405020304" pitchFamily="18" charset="0"/>
                        </a:rPr>
                        <a:t>Want to do product analysis and improvement, create new product….</a:t>
                      </a:r>
                      <a:endParaRPr lang="en-US" sz="1700" b="0" i="0" u="none" strike="noStrike" dirty="0">
                        <a:effectLst/>
                        <a:latin typeface="Arial" panose="020B0604020202020204" pitchFamily="34" charset="0"/>
                      </a:endParaRPr>
                    </a:p>
                  </a:txBody>
                  <a:tcPr marL="205740" marR="205740" marT="28575" marB="0">
                    <a:lnL>
                      <a:noFill/>
                    </a:lnL>
                    <a:lnR>
                      <a:noFill/>
                    </a:lnR>
                    <a:lnT>
                      <a:noFill/>
                    </a:lnT>
                    <a:lnB>
                      <a:noFill/>
                    </a:lnB>
                    <a:solidFill>
                      <a:srgbClr val="F2F2F2"/>
                    </a:solidFill>
                  </a:tcPr>
                </a:tc>
                <a:tc>
                  <a:txBody>
                    <a:bodyPr/>
                    <a:lstStyle/>
                    <a:p>
                      <a:pPr algn="ctr" fontAlgn="t">
                        <a:spcBef>
                          <a:spcPts val="0"/>
                        </a:spcBef>
                        <a:spcAft>
                          <a:spcPts val="0"/>
                        </a:spcAft>
                      </a:pPr>
                      <a:r>
                        <a:rPr lang="en-US" sz="1700" b="0" i="0" u="none" strike="noStrike" dirty="0">
                          <a:solidFill>
                            <a:srgbClr val="000000"/>
                          </a:solidFill>
                          <a:effectLst/>
                          <a:latin typeface="Times" panose="00000500000000020000" pitchFamily="18" charset="0"/>
                          <a:ea typeface="DengXian" panose="02010600030101010101" pitchFamily="2" charset="-122"/>
                          <a:cs typeface="Times New Roman" panose="02020603050405020304" pitchFamily="18" charset="0"/>
                        </a:rPr>
                        <a:t>2022-05-30 22:10</a:t>
                      </a:r>
                      <a:endParaRPr lang="en-US" sz="1700" b="0" i="0" u="none" strike="noStrike" dirty="0">
                        <a:effectLst/>
                        <a:latin typeface="Arial" panose="020B0604020202020204" pitchFamily="34" charset="0"/>
                      </a:endParaRPr>
                    </a:p>
                  </a:txBody>
                  <a:tcPr marL="205740" marR="205740" marT="28575" marB="0">
                    <a:lnL>
                      <a:noFill/>
                    </a:lnL>
                    <a:lnR>
                      <a:noFill/>
                    </a:lnR>
                    <a:lnT>
                      <a:noFill/>
                    </a:lnT>
                    <a:lnB>
                      <a:noFill/>
                    </a:lnB>
                    <a:solidFill>
                      <a:srgbClr val="F2F2F2"/>
                    </a:solidFill>
                  </a:tcPr>
                </a:tc>
                <a:extLst>
                  <a:ext uri="{0D108BD9-81ED-4DB2-BD59-A6C34878D82A}">
                    <a16:rowId xmlns:a16="http://schemas.microsoft.com/office/drawing/2014/main" val="10001"/>
                  </a:ext>
                </a:extLst>
              </a:tr>
            </a:tbl>
          </a:graphicData>
        </a:graphic>
      </p:graphicFrame>
      <p:sp>
        <p:nvSpPr>
          <p:cNvPr id="19" name="Rectangle 18"/>
          <p:cNvSpPr/>
          <p:nvPr/>
        </p:nvSpPr>
        <p:spPr>
          <a:xfrm>
            <a:off x="1062812" y="3761892"/>
            <a:ext cx="3612912" cy="369332"/>
          </a:xfrm>
          <a:prstGeom prst="rect">
            <a:avLst/>
          </a:prstGeom>
        </p:spPr>
        <p:txBody>
          <a:bodyPr wrap="none">
            <a:spAutoFit/>
          </a:bodyPr>
          <a:lstStyle/>
          <a:p>
            <a:pPr marL="228600"/>
            <a:r>
              <a:rPr lang="en-US" dirty="0">
                <a:latin typeface="Calibri" panose="020F0502020204030204" pitchFamily="34" charset="0"/>
                <a:ea typeface="DengXian" panose="02010600030101010101" pitchFamily="2" charset="-122"/>
                <a:cs typeface="Times New Roman" panose="02020603050405020304" pitchFamily="18" charset="0"/>
              </a:rPr>
              <a:t>2. User self-description data sheet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744093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spc="-90" dirty="0"/>
              <a:t>System Design</a:t>
            </a:r>
            <a:r>
              <a:rPr lang="zh-CN" altLang="en-US" sz="3600" spc="-90" dirty="0"/>
              <a:t> </a:t>
            </a:r>
            <a:r>
              <a:rPr lang="en-US" altLang="zh-CN" sz="3600" spc="-90" dirty="0"/>
              <a:t>—</a:t>
            </a:r>
            <a:r>
              <a:rPr lang="zh-CN" altLang="en-US" sz="3600" spc="-90" dirty="0"/>
              <a:t> </a:t>
            </a:r>
            <a:r>
              <a:rPr lang="en-US" altLang="zh-CN" sz="3600" spc="-50" dirty="0"/>
              <a:t>Back-end</a:t>
            </a:r>
            <a:endParaRPr sz="3600" dirty="0"/>
          </a:p>
        </p:txBody>
      </p:sp>
      <p:sp>
        <p:nvSpPr>
          <p:cNvPr id="5" name="object 5"/>
          <p:cNvSpPr txBox="1"/>
          <p:nvPr/>
        </p:nvSpPr>
        <p:spPr>
          <a:xfrm>
            <a:off x="11737340" y="6526614"/>
            <a:ext cx="152400" cy="194310"/>
          </a:xfrm>
          <a:prstGeom prst="rect">
            <a:avLst/>
          </a:prstGeom>
        </p:spPr>
        <p:txBody>
          <a:bodyPr vert="horz" wrap="square" lIns="0" tIns="0" rIns="0" bIns="0" rtlCol="0">
            <a:spAutoFit/>
          </a:bodyPr>
          <a:lstStyle/>
          <a:p>
            <a:pPr marL="38100">
              <a:lnSpc>
                <a:spcPts val="1410"/>
              </a:lnSpc>
            </a:pPr>
            <a:fld id="{81D60167-4931-47E6-BA6A-407CBD079E47}" type="slidenum">
              <a:rPr sz="1200" dirty="0">
                <a:latin typeface="Times New Roman" panose="02020603050405020304"/>
                <a:cs typeface="Times New Roman" panose="02020603050405020304"/>
              </a:rPr>
              <a:t>13</a:t>
            </a:fld>
            <a:endParaRPr sz="1200">
              <a:latin typeface="Times New Roman" panose="02020603050405020304"/>
              <a:cs typeface="Times New Roman" panose="02020603050405020304"/>
            </a:endParaRPr>
          </a:p>
        </p:txBody>
      </p:sp>
      <p:pic>
        <p:nvPicPr>
          <p:cNvPr id="6" name="图片 5"/>
          <p:cNvPicPr>
            <a:picLocks noChangeAspect="1"/>
          </p:cNvPicPr>
          <p:nvPr/>
        </p:nvPicPr>
        <p:blipFill>
          <a:blip r:embed="rId4"/>
          <a:stretch>
            <a:fillRect/>
          </a:stretch>
        </p:blipFill>
        <p:spPr>
          <a:xfrm>
            <a:off x="2819400" y="1442739"/>
            <a:ext cx="6553200" cy="45163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838200" y="1215928"/>
            <a:ext cx="10515600" cy="25401"/>
          </a:xfrm>
          <a:prstGeom prst="rect">
            <a:avLst/>
          </a:prstGeom>
        </p:spPr>
      </p:pic>
      <p:sp>
        <p:nvSpPr>
          <p:cNvPr id="7" name="object 7"/>
          <p:cNvSpPr txBox="1">
            <a:spLocks noGrp="1"/>
          </p:cNvSpPr>
          <p:nvPr>
            <p:ph type="title"/>
          </p:nvPr>
        </p:nvSpPr>
        <p:spPr>
          <a:xfrm>
            <a:off x="916939" y="456691"/>
            <a:ext cx="10052685"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spc="55" dirty="0"/>
              <a:t>Back-end</a:t>
            </a:r>
            <a:r>
              <a:rPr lang="zh-CN" altLang="en-US" sz="3600" spc="55" dirty="0"/>
              <a:t> </a:t>
            </a:r>
            <a:r>
              <a:rPr lang="en-US" altLang="zh-CN" sz="3600" spc="55" dirty="0"/>
              <a:t>Design</a:t>
            </a:r>
            <a:endParaRPr sz="3600" dirty="0"/>
          </a:p>
        </p:txBody>
      </p:sp>
      <p:sp>
        <p:nvSpPr>
          <p:cNvPr id="39" name="object 39"/>
          <p:cNvSpPr txBox="1"/>
          <p:nvPr/>
        </p:nvSpPr>
        <p:spPr>
          <a:xfrm>
            <a:off x="11737340" y="6526614"/>
            <a:ext cx="152400" cy="194310"/>
          </a:xfrm>
          <a:prstGeom prst="rect">
            <a:avLst/>
          </a:prstGeom>
        </p:spPr>
        <p:txBody>
          <a:bodyPr vert="horz" wrap="square" lIns="0" tIns="0" rIns="0" bIns="0" rtlCol="0">
            <a:spAutoFit/>
          </a:bodyPr>
          <a:lstStyle/>
          <a:p>
            <a:pPr marL="38100">
              <a:lnSpc>
                <a:spcPts val="1410"/>
              </a:lnSpc>
            </a:pPr>
            <a:fld id="{81D60167-4931-47E6-BA6A-407CBD079E47}" type="slidenum">
              <a:rPr sz="1200" dirty="0">
                <a:latin typeface="Times New Roman" panose="02020603050405020304"/>
                <a:cs typeface="Times New Roman" panose="02020603050405020304"/>
              </a:rPr>
              <a:t>14</a:t>
            </a:fld>
            <a:endParaRPr sz="1200">
              <a:latin typeface="Times New Roman" panose="02020603050405020304"/>
              <a:cs typeface="Times New Roman" panose="02020603050405020304"/>
            </a:endParaRPr>
          </a:p>
        </p:txBody>
      </p:sp>
      <p:pic>
        <p:nvPicPr>
          <p:cNvPr id="40" name="图片 39"/>
          <p:cNvPicPr>
            <a:picLocks noChangeAspect="1"/>
          </p:cNvPicPr>
          <p:nvPr/>
        </p:nvPicPr>
        <p:blipFill>
          <a:blip r:embed="rId4"/>
          <a:stretch>
            <a:fillRect/>
          </a:stretch>
        </p:blipFill>
        <p:spPr>
          <a:xfrm>
            <a:off x="2057828" y="2184398"/>
            <a:ext cx="8076343" cy="3187627"/>
          </a:xfrm>
          <a:prstGeom prst="rect">
            <a:avLst/>
          </a:prstGeom>
        </p:spPr>
      </p:pic>
      <p:sp>
        <p:nvSpPr>
          <p:cNvPr id="6" name="object 7"/>
          <p:cNvSpPr txBox="1"/>
          <p:nvPr/>
        </p:nvSpPr>
        <p:spPr>
          <a:xfrm>
            <a:off x="916938" y="1610358"/>
            <a:ext cx="10052685" cy="443711"/>
          </a:xfrm>
          <a:prstGeom prst="rect">
            <a:avLst/>
          </a:prstGeom>
        </p:spPr>
        <p:txBody>
          <a:bodyPr vert="horz" wrap="square" lIns="0" tIns="12700" rIns="0" bIns="0" rtlCol="0">
            <a:spAutoFit/>
          </a:bodyPr>
          <a:lstStyle>
            <a:lvl1pPr>
              <a:defRPr sz="5400" b="0" i="0">
                <a:solidFill>
                  <a:schemeClr val="tx1"/>
                </a:solidFill>
                <a:latin typeface="Georgia" panose="02040502050405020303"/>
                <a:ea typeface="+mj-ea"/>
                <a:cs typeface="Georgia" panose="02040502050405020303"/>
              </a:defRPr>
            </a:lvl1pPr>
          </a:lstStyle>
          <a:p>
            <a:pPr marL="12700">
              <a:spcBef>
                <a:spcPts val="100"/>
              </a:spcBef>
            </a:pPr>
            <a:r>
              <a:rPr lang="en-US" altLang="zh-CN" sz="2800" kern="0" spc="55" dirty="0"/>
              <a:t>Unit Module Design</a:t>
            </a:r>
            <a:endParaRPr lang="en-US" sz="2800" kern="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838200" y="1600200"/>
            <a:ext cx="10052685"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spc="55" dirty="0"/>
              <a:t>MongoDB</a:t>
            </a:r>
            <a:endParaRPr sz="3600" dirty="0"/>
          </a:p>
        </p:txBody>
      </p:sp>
      <p:sp>
        <p:nvSpPr>
          <p:cNvPr id="38" name="object 38"/>
          <p:cNvSpPr txBox="1"/>
          <p:nvPr/>
        </p:nvSpPr>
        <p:spPr>
          <a:xfrm>
            <a:off x="11737340" y="6526614"/>
            <a:ext cx="152400" cy="194310"/>
          </a:xfrm>
          <a:prstGeom prst="rect">
            <a:avLst/>
          </a:prstGeom>
        </p:spPr>
        <p:txBody>
          <a:bodyPr vert="horz" wrap="square" lIns="0" tIns="0" rIns="0" bIns="0" rtlCol="0">
            <a:spAutoFit/>
          </a:bodyPr>
          <a:lstStyle/>
          <a:p>
            <a:pPr marL="38100">
              <a:lnSpc>
                <a:spcPts val="1410"/>
              </a:lnSpc>
            </a:pPr>
            <a:fld id="{81D60167-4931-47E6-BA6A-407CBD079E47}" type="slidenum">
              <a:rPr sz="1200" dirty="0">
                <a:latin typeface="Times New Roman" panose="02020603050405020304"/>
                <a:cs typeface="Times New Roman" panose="02020603050405020304"/>
              </a:rPr>
              <a:t>15</a:t>
            </a:fld>
            <a:endParaRPr sz="1200">
              <a:latin typeface="Times New Roman" panose="02020603050405020304"/>
              <a:cs typeface="Times New Roman" panose="02020603050405020304"/>
            </a:endParaRPr>
          </a:p>
        </p:txBody>
      </p:sp>
      <p:pic>
        <p:nvPicPr>
          <p:cNvPr id="43" name="图片 42"/>
          <p:cNvPicPr>
            <a:picLocks noChangeAspect="1"/>
          </p:cNvPicPr>
          <p:nvPr/>
        </p:nvPicPr>
        <p:blipFill>
          <a:blip r:embed="rId4"/>
          <a:stretch>
            <a:fillRect/>
          </a:stretch>
        </p:blipFill>
        <p:spPr>
          <a:xfrm>
            <a:off x="2927350" y="1974849"/>
            <a:ext cx="6337300" cy="3938930"/>
          </a:xfrm>
          <a:prstGeom prst="rect">
            <a:avLst/>
          </a:prstGeom>
        </p:spPr>
      </p:pic>
      <p:sp>
        <p:nvSpPr>
          <p:cNvPr id="6" name="object 3"/>
          <p:cNvSpPr txBox="1"/>
          <p:nvPr/>
        </p:nvSpPr>
        <p:spPr>
          <a:xfrm>
            <a:off x="838199" y="454564"/>
            <a:ext cx="10052685" cy="574040"/>
          </a:xfrm>
          <a:prstGeom prst="rect">
            <a:avLst/>
          </a:prstGeom>
        </p:spPr>
        <p:txBody>
          <a:bodyPr vert="horz" wrap="square" lIns="0" tIns="12700" rIns="0" bIns="0" rtlCol="0">
            <a:spAutoFit/>
          </a:bodyPr>
          <a:lstStyle>
            <a:lvl1pPr>
              <a:defRPr sz="5400" b="0" i="0">
                <a:solidFill>
                  <a:schemeClr val="tx1"/>
                </a:solidFill>
                <a:latin typeface="Georgia" panose="02040502050405020303"/>
                <a:ea typeface="+mj-ea"/>
                <a:cs typeface="Georgia" panose="02040502050405020303"/>
              </a:defRPr>
            </a:lvl1pPr>
          </a:lstStyle>
          <a:p>
            <a:pPr marL="12700">
              <a:spcBef>
                <a:spcPts val="100"/>
              </a:spcBef>
            </a:pPr>
            <a:r>
              <a:rPr lang="en-US" altLang="zh-CN" sz="3600" kern="0" spc="55" dirty="0"/>
              <a:t>Database</a:t>
            </a:r>
            <a:r>
              <a:rPr lang="zh-CN" altLang="en-US" sz="3600" kern="0" spc="55" dirty="0"/>
              <a:t> </a:t>
            </a:r>
            <a:r>
              <a:rPr lang="en-US" altLang="zh-CN" sz="3600" kern="0" spc="55" dirty="0"/>
              <a:t>Design</a:t>
            </a:r>
            <a:endParaRPr lang="en-US" sz="3600" kern="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916940" y="1433744"/>
            <a:ext cx="4914582" cy="492125"/>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pPr marL="457200" indent="-457200">
              <a:buFont typeface="Wingdings" panose="05000000000000000000" pitchFamily="2" charset="2"/>
              <a:buChar char="Ø"/>
            </a:pPr>
            <a:r>
              <a:rPr lang="en-US" altLang="zh-CN" sz="2400" b="1" dirty="0">
                <a:solidFill>
                  <a:srgbClr val="002060"/>
                </a:solidFill>
              </a:rPr>
              <a:t>Missing</a:t>
            </a:r>
            <a:r>
              <a:rPr lang="zh-CN" altLang="en-US" sz="2400" b="1" dirty="0">
                <a:solidFill>
                  <a:srgbClr val="002060"/>
                </a:solidFill>
              </a:rPr>
              <a:t> </a:t>
            </a:r>
            <a:r>
              <a:rPr lang="en-US" altLang="zh-CN" sz="2400" b="1" dirty="0">
                <a:solidFill>
                  <a:srgbClr val="002060"/>
                </a:solidFill>
              </a:rPr>
              <a:t>Value</a:t>
            </a:r>
            <a:r>
              <a:rPr lang="zh-CN" altLang="en-US" sz="2400" b="1" dirty="0">
                <a:solidFill>
                  <a:srgbClr val="002060"/>
                </a:solidFill>
              </a:rPr>
              <a:t> </a:t>
            </a:r>
            <a:r>
              <a:rPr lang="en-US" altLang="zh-CN" sz="2400" b="1" dirty="0">
                <a:solidFill>
                  <a:srgbClr val="002060"/>
                </a:solidFill>
              </a:rPr>
              <a:t>Handling</a:t>
            </a:r>
            <a:r>
              <a:rPr lang="zh-CN" altLang="en-US" sz="3200" dirty="0"/>
              <a:t>：</a:t>
            </a:r>
          </a:p>
        </p:txBody>
      </p:sp>
      <p:pic>
        <p:nvPicPr>
          <p:cNvPr id="6" name="object 2"/>
          <p:cNvPicPr/>
          <p:nvPr/>
        </p:nvPicPr>
        <p:blipFill>
          <a:blip r:embed="rId2" cstate="print"/>
          <a:stretch>
            <a:fillRect/>
          </a:stretch>
        </p:blipFill>
        <p:spPr>
          <a:xfrm>
            <a:off x="838200" y="1215928"/>
            <a:ext cx="10515600" cy="25401"/>
          </a:xfrm>
          <a:prstGeom prst="rect">
            <a:avLst/>
          </a:prstGeom>
        </p:spPr>
      </p:pic>
      <p:sp>
        <p:nvSpPr>
          <p:cNvPr id="7" name="object 3"/>
          <p:cNvSpPr txBox="1">
            <a:spLocks noGrp="1"/>
          </p:cNvSpPr>
          <p:nvPr>
            <p:ph type="title"/>
          </p:nvPr>
        </p:nvSpPr>
        <p:spPr>
          <a:xfrm>
            <a:off x="916939" y="456691"/>
            <a:ext cx="4188461" cy="566822"/>
          </a:xfrm>
          <a:prstGeom prst="rect">
            <a:avLst/>
          </a:prstGeom>
        </p:spPr>
        <p:txBody>
          <a:bodyPr vert="horz" wrap="square" lIns="0" tIns="12700" rIns="0" bIns="0" rtlCol="0">
            <a:spAutoFit/>
          </a:bodyPr>
          <a:lstStyle/>
          <a:p>
            <a:pPr marL="12700">
              <a:lnSpc>
                <a:spcPct val="100000"/>
              </a:lnSpc>
              <a:spcBef>
                <a:spcPts val="100"/>
              </a:spcBef>
            </a:pPr>
            <a:r>
              <a:rPr lang="en-US" altLang="zh-CN" sz="3600" dirty="0"/>
              <a:t>Data</a:t>
            </a:r>
            <a:r>
              <a:rPr lang="zh-CN" altLang="en-US" sz="3600" dirty="0"/>
              <a:t> </a:t>
            </a:r>
            <a:r>
              <a:rPr lang="en-US" altLang="zh-CN" sz="3600" dirty="0"/>
              <a:t>Cleansing</a:t>
            </a:r>
            <a:endParaRPr lang="en-US" sz="3600" dirty="0"/>
          </a:p>
        </p:txBody>
      </p:sp>
      <p:pic>
        <p:nvPicPr>
          <p:cNvPr id="9" name="Picture 8" descr="Tabl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15" y="2118284"/>
            <a:ext cx="4576057" cy="3949200"/>
          </a:xfrm>
          <a:prstGeom prst="rect">
            <a:avLst/>
          </a:prstGeom>
        </p:spPr>
      </p:pic>
      <p:sp>
        <p:nvSpPr>
          <p:cNvPr id="10" name="Title 1"/>
          <p:cNvSpPr>
            <a:spLocks noGrp="1"/>
          </p:cNvSpPr>
          <p:nvPr/>
        </p:nvSpPr>
        <p:spPr>
          <a:xfrm>
            <a:off x="6283712" y="1433744"/>
            <a:ext cx="5562600" cy="861774"/>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pPr marL="457200" indent="-457200">
              <a:buFont typeface="Wingdings" panose="05000000000000000000" pitchFamily="2" charset="2"/>
              <a:buChar char="Ø"/>
            </a:pPr>
            <a:r>
              <a:rPr lang="en-US" altLang="zh-CN" sz="2400" b="1" dirty="0">
                <a:solidFill>
                  <a:srgbClr val="002060"/>
                </a:solidFill>
              </a:rPr>
              <a:t>Incorrect</a:t>
            </a:r>
            <a:r>
              <a:rPr lang="zh-CN" altLang="en-US" sz="2400" b="1" dirty="0">
                <a:solidFill>
                  <a:srgbClr val="002060"/>
                </a:solidFill>
              </a:rPr>
              <a:t> </a:t>
            </a:r>
            <a:r>
              <a:rPr lang="en-US" altLang="zh-CN" sz="2400" b="1" dirty="0">
                <a:solidFill>
                  <a:srgbClr val="002060"/>
                </a:solidFill>
              </a:rPr>
              <a:t>Value</a:t>
            </a:r>
            <a:r>
              <a:rPr lang="zh-CN" altLang="en-US" sz="2400" b="1" dirty="0">
                <a:solidFill>
                  <a:srgbClr val="002060"/>
                </a:solidFill>
              </a:rPr>
              <a:t> </a:t>
            </a:r>
            <a:r>
              <a:rPr lang="en-US" altLang="zh-CN" sz="2400" b="1" dirty="0">
                <a:solidFill>
                  <a:srgbClr val="002060"/>
                </a:solidFill>
              </a:rPr>
              <a:t>Handling</a:t>
            </a:r>
            <a:r>
              <a:rPr lang="zh-CN" altLang="en-US" sz="3200" dirty="0"/>
              <a:t>：</a:t>
            </a:r>
            <a:endParaRPr lang="en-US" altLang="zh-CN" sz="3200" dirty="0"/>
          </a:p>
          <a:p>
            <a:r>
              <a:rPr lang="en-US" altLang="zh-CN" sz="2400" dirty="0">
                <a:latin typeface="Georgia" panose="02040502050405020303" pitchFamily="18" charset="0"/>
              </a:rPr>
              <a:t>Adjust the order of these attribute values </a:t>
            </a:r>
          </a:p>
        </p:txBody>
      </p:sp>
      <p:pic>
        <p:nvPicPr>
          <p:cNvPr id="13" name="Picture 12" descr="Graphical user interface, text, application, email&#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975" y="2595844"/>
            <a:ext cx="5463487" cy="307038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916940" y="1433744"/>
            <a:ext cx="4914582" cy="369332"/>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pPr marL="457200" indent="-457200">
              <a:buFont typeface="Wingdings" panose="05000000000000000000" pitchFamily="2" charset="2"/>
              <a:buChar char="Ø"/>
            </a:pPr>
            <a:r>
              <a:rPr lang="en-US" altLang="zh-CN" sz="2400" b="1" dirty="0">
                <a:solidFill>
                  <a:srgbClr val="002060"/>
                </a:solidFill>
              </a:rPr>
              <a:t>Attributes</a:t>
            </a:r>
            <a:r>
              <a:rPr lang="zh-CN" altLang="en-US" sz="2400" b="1" dirty="0">
                <a:solidFill>
                  <a:srgbClr val="002060"/>
                </a:solidFill>
              </a:rPr>
              <a:t> </a:t>
            </a:r>
            <a:r>
              <a:rPr lang="en-US" altLang="zh-CN" sz="2400" b="1" dirty="0">
                <a:solidFill>
                  <a:srgbClr val="002060"/>
                </a:solidFill>
              </a:rPr>
              <a:t>Normalization</a:t>
            </a:r>
            <a:endParaRPr lang="zh-CN" altLang="en-US" sz="3200" dirty="0"/>
          </a:p>
        </p:txBody>
      </p:sp>
      <p:pic>
        <p:nvPicPr>
          <p:cNvPr id="6" name="object 2"/>
          <p:cNvPicPr/>
          <p:nvPr/>
        </p:nvPicPr>
        <p:blipFill>
          <a:blip r:embed="rId2" cstate="print"/>
          <a:stretch>
            <a:fillRect/>
          </a:stretch>
        </p:blipFill>
        <p:spPr>
          <a:xfrm>
            <a:off x="838200" y="1215928"/>
            <a:ext cx="10515600" cy="25401"/>
          </a:xfrm>
          <a:prstGeom prst="rect">
            <a:avLst/>
          </a:prstGeom>
        </p:spPr>
      </p:pic>
      <p:sp>
        <p:nvSpPr>
          <p:cNvPr id="7" name="object 3"/>
          <p:cNvSpPr txBox="1">
            <a:spLocks noGrp="1"/>
          </p:cNvSpPr>
          <p:nvPr>
            <p:ph type="title"/>
          </p:nvPr>
        </p:nvSpPr>
        <p:spPr>
          <a:xfrm>
            <a:off x="916939" y="456691"/>
            <a:ext cx="4188461" cy="566822"/>
          </a:xfrm>
          <a:prstGeom prst="rect">
            <a:avLst/>
          </a:prstGeom>
        </p:spPr>
        <p:txBody>
          <a:bodyPr vert="horz" wrap="square" lIns="0" tIns="12700" rIns="0" bIns="0" rtlCol="0">
            <a:spAutoFit/>
          </a:bodyPr>
          <a:lstStyle/>
          <a:p>
            <a:pPr marL="12700">
              <a:lnSpc>
                <a:spcPct val="100000"/>
              </a:lnSpc>
              <a:spcBef>
                <a:spcPts val="100"/>
              </a:spcBef>
            </a:pPr>
            <a:r>
              <a:rPr lang="en-US" altLang="zh-CN" sz="3600" dirty="0"/>
              <a:t>Data</a:t>
            </a:r>
            <a:r>
              <a:rPr lang="zh-CN" altLang="en-US" sz="3600" dirty="0"/>
              <a:t> </a:t>
            </a:r>
            <a:r>
              <a:rPr lang="en-US" altLang="zh-CN" sz="3600" dirty="0"/>
              <a:t>Cleansing</a:t>
            </a:r>
            <a:endParaRPr lang="en-US" sz="3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9" y="2069085"/>
            <a:ext cx="8521700" cy="3937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7789" y="1995491"/>
            <a:ext cx="4347211" cy="4792800"/>
          </a:xfrm>
          <a:prstGeom prst="rect">
            <a:avLst/>
          </a:prstGeom>
        </p:spPr>
      </p:pic>
      <p:sp>
        <p:nvSpPr>
          <p:cNvPr id="12" name="Title 1"/>
          <p:cNvSpPr>
            <a:spLocks noGrp="1"/>
          </p:cNvSpPr>
          <p:nvPr/>
        </p:nvSpPr>
        <p:spPr>
          <a:xfrm>
            <a:off x="5493834" y="1341411"/>
            <a:ext cx="5867400" cy="923330"/>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r>
              <a:rPr lang="en-US" altLang="zh-CN" sz="2000" dirty="0">
                <a:solidFill>
                  <a:schemeClr val="tx1">
                    <a:lumMod val="95000"/>
                    <a:lumOff val="5000"/>
                  </a:schemeClr>
                </a:solidFill>
                <a:latin typeface="Georgia" panose="02040502050405020303" pitchFamily="18" charset="0"/>
              </a:rPr>
              <a:t>Merge attribute values with the same or similar meanings and normalize them </a:t>
            </a:r>
          </a:p>
          <a:p>
            <a:endParaRPr lang="en-US" altLang="zh-CN" sz="2000" dirty="0">
              <a:solidFill>
                <a:schemeClr val="tx1">
                  <a:lumMod val="95000"/>
                  <a:lumOff val="5000"/>
                </a:schemeClr>
              </a:solidFill>
              <a:latin typeface="Georgia" panose="020405020504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916940" y="1433744"/>
            <a:ext cx="4914582" cy="369332"/>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pPr marL="457200" indent="-457200">
              <a:buFont typeface="Wingdings" panose="05000000000000000000" pitchFamily="2" charset="2"/>
              <a:buChar char="Ø"/>
            </a:pPr>
            <a:r>
              <a:rPr lang="en-US" altLang="zh-CN" sz="2400" b="1" dirty="0">
                <a:solidFill>
                  <a:srgbClr val="002060"/>
                </a:solidFill>
              </a:rPr>
              <a:t>Text</a:t>
            </a:r>
            <a:r>
              <a:rPr lang="zh-CN" altLang="en-US" sz="2400" b="1" dirty="0">
                <a:solidFill>
                  <a:srgbClr val="002060"/>
                </a:solidFill>
              </a:rPr>
              <a:t> </a:t>
            </a:r>
            <a:r>
              <a:rPr lang="en-US" altLang="zh-CN" sz="2400" b="1" dirty="0">
                <a:solidFill>
                  <a:srgbClr val="002060"/>
                </a:solidFill>
              </a:rPr>
              <a:t>Preprocessing</a:t>
            </a:r>
            <a:endParaRPr lang="zh-CN" altLang="en-US" sz="3200" dirty="0"/>
          </a:p>
        </p:txBody>
      </p:sp>
      <p:pic>
        <p:nvPicPr>
          <p:cNvPr id="6" name="object 2"/>
          <p:cNvPicPr/>
          <p:nvPr/>
        </p:nvPicPr>
        <p:blipFill>
          <a:blip r:embed="rId2" cstate="print"/>
          <a:stretch>
            <a:fillRect/>
          </a:stretch>
        </p:blipFill>
        <p:spPr>
          <a:xfrm>
            <a:off x="838200" y="1215928"/>
            <a:ext cx="10515600" cy="25401"/>
          </a:xfrm>
          <a:prstGeom prst="rect">
            <a:avLst/>
          </a:prstGeom>
        </p:spPr>
      </p:pic>
      <p:sp>
        <p:nvSpPr>
          <p:cNvPr id="7" name="object 3"/>
          <p:cNvSpPr txBox="1">
            <a:spLocks noGrp="1"/>
          </p:cNvSpPr>
          <p:nvPr>
            <p:ph type="title"/>
          </p:nvPr>
        </p:nvSpPr>
        <p:spPr>
          <a:xfrm>
            <a:off x="916939" y="456691"/>
            <a:ext cx="4188461" cy="566822"/>
          </a:xfrm>
          <a:prstGeom prst="rect">
            <a:avLst/>
          </a:prstGeom>
        </p:spPr>
        <p:txBody>
          <a:bodyPr vert="horz" wrap="square" lIns="0" tIns="12700" rIns="0" bIns="0" rtlCol="0">
            <a:spAutoFit/>
          </a:bodyPr>
          <a:lstStyle/>
          <a:p>
            <a:pPr marL="12700">
              <a:lnSpc>
                <a:spcPct val="100000"/>
              </a:lnSpc>
              <a:spcBef>
                <a:spcPts val="100"/>
              </a:spcBef>
            </a:pPr>
            <a:r>
              <a:rPr lang="en-US" altLang="zh-CN" sz="3600" dirty="0"/>
              <a:t>Data</a:t>
            </a:r>
            <a:r>
              <a:rPr lang="zh-CN" altLang="en-US" sz="3600" dirty="0"/>
              <a:t> </a:t>
            </a:r>
            <a:r>
              <a:rPr lang="en-US" altLang="zh-CN" sz="3600" dirty="0"/>
              <a:t>Cleansing</a:t>
            </a:r>
            <a:endParaRPr lang="en-US" sz="3600" dirty="0"/>
          </a:p>
        </p:txBody>
      </p:sp>
      <p:sp>
        <p:nvSpPr>
          <p:cNvPr id="12" name="Title 1"/>
          <p:cNvSpPr>
            <a:spLocks noGrp="1"/>
          </p:cNvSpPr>
          <p:nvPr/>
        </p:nvSpPr>
        <p:spPr>
          <a:xfrm>
            <a:off x="916939" y="1858522"/>
            <a:ext cx="10208262" cy="923330"/>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r>
              <a:rPr lang="en-US" altLang="zh-CN" sz="2000" dirty="0">
                <a:solidFill>
                  <a:schemeClr val="tx1">
                    <a:lumMod val="95000"/>
                    <a:lumOff val="5000"/>
                  </a:schemeClr>
                </a:solidFill>
                <a:latin typeface="Georgia" panose="02040502050405020303" pitchFamily="18" charset="0"/>
              </a:rPr>
              <a:t>Remove punctuation, URL, extra spaces, HTML tags, and title symbols and convert traditional Chinese characters into simplified Chinese characters with Regular Expressions </a:t>
            </a:r>
          </a:p>
          <a:p>
            <a:endParaRPr lang="en-US" altLang="zh-CN" sz="2000" dirty="0">
              <a:solidFill>
                <a:schemeClr val="tx1">
                  <a:lumMod val="95000"/>
                  <a:lumOff val="5000"/>
                </a:schemeClr>
              </a:solidFill>
              <a:latin typeface="Georgia" panose="02040502050405020303"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222" y="2590800"/>
            <a:ext cx="8610600" cy="39280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916940" y="1433744"/>
            <a:ext cx="4914582" cy="369332"/>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pPr marL="457200" indent="-457200">
              <a:buFont typeface="Wingdings" panose="05000000000000000000" pitchFamily="2" charset="2"/>
              <a:buChar char="Ø"/>
            </a:pPr>
            <a:r>
              <a:rPr lang="en-US" altLang="zh-CN" sz="2400" b="1" dirty="0">
                <a:solidFill>
                  <a:srgbClr val="002060"/>
                </a:solidFill>
              </a:rPr>
              <a:t>Job</a:t>
            </a:r>
            <a:r>
              <a:rPr lang="zh-CN" altLang="en-US" sz="2400" b="1" dirty="0">
                <a:solidFill>
                  <a:srgbClr val="002060"/>
                </a:solidFill>
              </a:rPr>
              <a:t> </a:t>
            </a:r>
            <a:r>
              <a:rPr lang="en-US" altLang="zh-CN" sz="2400" b="1" dirty="0">
                <a:solidFill>
                  <a:srgbClr val="002060"/>
                </a:solidFill>
              </a:rPr>
              <a:t>Description</a:t>
            </a:r>
            <a:endParaRPr lang="zh-CN" altLang="en-US" sz="3200" dirty="0"/>
          </a:p>
        </p:txBody>
      </p:sp>
      <p:pic>
        <p:nvPicPr>
          <p:cNvPr id="6" name="object 2"/>
          <p:cNvPicPr/>
          <p:nvPr/>
        </p:nvPicPr>
        <p:blipFill>
          <a:blip r:embed="rId2" cstate="print"/>
          <a:stretch>
            <a:fillRect/>
          </a:stretch>
        </p:blipFill>
        <p:spPr>
          <a:xfrm>
            <a:off x="838200" y="1215928"/>
            <a:ext cx="10515600" cy="25401"/>
          </a:xfrm>
          <a:prstGeom prst="rect">
            <a:avLst/>
          </a:prstGeom>
        </p:spPr>
      </p:pic>
      <p:sp>
        <p:nvSpPr>
          <p:cNvPr id="7" name="object 3"/>
          <p:cNvSpPr txBox="1">
            <a:spLocks noGrp="1"/>
          </p:cNvSpPr>
          <p:nvPr>
            <p:ph type="title"/>
          </p:nvPr>
        </p:nvSpPr>
        <p:spPr>
          <a:xfrm>
            <a:off x="916939" y="456691"/>
            <a:ext cx="4188461" cy="566822"/>
          </a:xfrm>
          <a:prstGeom prst="rect">
            <a:avLst/>
          </a:prstGeom>
        </p:spPr>
        <p:txBody>
          <a:bodyPr vert="horz" wrap="square" lIns="0" tIns="12700" rIns="0" bIns="0" rtlCol="0">
            <a:spAutoFit/>
          </a:bodyPr>
          <a:lstStyle/>
          <a:p>
            <a:pPr marL="12700">
              <a:lnSpc>
                <a:spcPct val="100000"/>
              </a:lnSpc>
              <a:spcBef>
                <a:spcPts val="100"/>
              </a:spcBef>
            </a:pPr>
            <a:r>
              <a:rPr lang="en-US" altLang="zh-CN" sz="3600" dirty="0"/>
              <a:t>Feature</a:t>
            </a:r>
            <a:r>
              <a:rPr lang="zh-CN" altLang="en-US" sz="3600" dirty="0"/>
              <a:t> </a:t>
            </a:r>
            <a:r>
              <a:rPr lang="en-US" altLang="zh-CN" sz="3600" dirty="0"/>
              <a:t>Engineering</a:t>
            </a:r>
            <a:endParaRPr lang="en-US" sz="3600" dirty="0"/>
          </a:p>
        </p:txBody>
      </p:sp>
      <p:sp>
        <p:nvSpPr>
          <p:cNvPr id="12" name="Title 1"/>
          <p:cNvSpPr>
            <a:spLocks noGrp="1"/>
          </p:cNvSpPr>
          <p:nvPr/>
        </p:nvSpPr>
        <p:spPr>
          <a:xfrm>
            <a:off x="916939" y="1858522"/>
            <a:ext cx="10208262" cy="615553"/>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r>
              <a:rPr lang="en-US" altLang="zh-CN" sz="2000" dirty="0">
                <a:solidFill>
                  <a:schemeClr val="tx1">
                    <a:lumMod val="95000"/>
                    <a:lumOff val="5000"/>
                  </a:schemeClr>
                </a:solidFill>
                <a:latin typeface="Georgia" panose="02040502050405020303" pitchFamily="18" charset="0"/>
              </a:rPr>
              <a:t>Use</a:t>
            </a:r>
            <a:r>
              <a:rPr lang="zh-CN" altLang="en-US" sz="2000" dirty="0">
                <a:solidFill>
                  <a:schemeClr val="tx1">
                    <a:lumMod val="95000"/>
                    <a:lumOff val="5000"/>
                  </a:schemeClr>
                </a:solidFill>
                <a:latin typeface="Georgia" panose="02040502050405020303" pitchFamily="18" charset="0"/>
              </a:rPr>
              <a:t> </a:t>
            </a:r>
            <a:r>
              <a:rPr lang="en-US" altLang="zh-CN" sz="2000" dirty="0">
                <a:solidFill>
                  <a:schemeClr val="tx1">
                    <a:lumMod val="95000"/>
                    <a:lumOff val="5000"/>
                  </a:schemeClr>
                </a:solidFill>
                <a:latin typeface="Georgia" panose="02040502050405020303" pitchFamily="18" charset="0"/>
              </a:rPr>
              <a:t>TF-IDF and </a:t>
            </a:r>
            <a:r>
              <a:rPr lang="en-US" altLang="zh-CN" sz="2000" dirty="0" err="1">
                <a:solidFill>
                  <a:schemeClr val="tx1">
                    <a:lumMod val="95000"/>
                    <a:lumOff val="5000"/>
                  </a:schemeClr>
                </a:solidFill>
                <a:latin typeface="Georgia" panose="02040502050405020303" pitchFamily="18" charset="0"/>
              </a:rPr>
              <a:t>Textrank</a:t>
            </a:r>
            <a:r>
              <a:rPr lang="en-US" altLang="zh-CN" sz="2000" dirty="0">
                <a:solidFill>
                  <a:schemeClr val="tx1">
                    <a:lumMod val="95000"/>
                    <a:lumOff val="5000"/>
                  </a:schemeClr>
                </a:solidFill>
                <a:latin typeface="Georgia" panose="02040502050405020303" pitchFamily="18" charset="0"/>
              </a:rPr>
              <a:t> to extract features from job description </a:t>
            </a:r>
          </a:p>
          <a:p>
            <a:endParaRPr lang="en-US" altLang="zh-CN" sz="2000" dirty="0">
              <a:solidFill>
                <a:schemeClr val="tx1">
                  <a:lumMod val="95000"/>
                  <a:lumOff val="5000"/>
                </a:schemeClr>
              </a:solidFill>
              <a:latin typeface="Georgia" panose="02040502050405020303" pitchFamily="18" charset="0"/>
            </a:endParaRPr>
          </a:p>
        </p:txBody>
      </p:sp>
      <p:pic>
        <p:nvPicPr>
          <p:cNvPr id="3" name="Picture 2" descr="Tabl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8" y="2200550"/>
            <a:ext cx="8836661" cy="44130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7440930" cy="566420"/>
          </a:xfrm>
          <a:prstGeom prst="rect">
            <a:avLst/>
          </a:prstGeom>
        </p:spPr>
        <p:txBody>
          <a:bodyPr vert="horz" wrap="square" lIns="0" tIns="12700" rIns="0" bIns="0" rtlCol="0">
            <a:spAutoFit/>
          </a:bodyPr>
          <a:lstStyle/>
          <a:p>
            <a:pPr marL="12700">
              <a:lnSpc>
                <a:spcPct val="100000"/>
              </a:lnSpc>
              <a:spcBef>
                <a:spcPts val="100"/>
              </a:spcBef>
            </a:pPr>
            <a:r>
              <a:rPr lang="en-US" sz="3600" spc="-50" dirty="0"/>
              <a:t>Background</a:t>
            </a:r>
          </a:p>
        </p:txBody>
      </p:sp>
      <p:sp>
        <p:nvSpPr>
          <p:cNvPr id="5" name="object 5"/>
          <p:cNvSpPr txBox="1"/>
          <p:nvPr/>
        </p:nvSpPr>
        <p:spPr>
          <a:xfrm>
            <a:off x="11737340" y="6526614"/>
            <a:ext cx="152400" cy="194310"/>
          </a:xfrm>
          <a:prstGeom prst="rect">
            <a:avLst/>
          </a:prstGeom>
        </p:spPr>
        <p:txBody>
          <a:bodyPr vert="horz" wrap="square" lIns="0" tIns="0" rIns="0" bIns="0" rtlCol="0">
            <a:spAutoFit/>
          </a:bodyPr>
          <a:lstStyle/>
          <a:p>
            <a:pPr marL="38100">
              <a:lnSpc>
                <a:spcPts val="1410"/>
              </a:lnSpc>
            </a:pPr>
            <a:fld id="{81D60167-4931-47E6-BA6A-407CBD079E47}" type="slidenum">
              <a:rPr sz="1200" dirty="0">
                <a:latin typeface="Times New Roman" panose="02020603050405020304"/>
                <a:cs typeface="Times New Roman" panose="02020603050405020304"/>
              </a:rPr>
              <a:t>2</a:t>
            </a:fld>
            <a:endParaRPr sz="1200">
              <a:latin typeface="Times New Roman" panose="02020603050405020304"/>
              <a:cs typeface="Times New Roman" panose="02020603050405020304"/>
            </a:endParaRPr>
          </a:p>
        </p:txBody>
      </p:sp>
      <p:sp>
        <p:nvSpPr>
          <p:cNvPr id="4" name="object 4"/>
          <p:cNvSpPr txBox="1"/>
          <p:nvPr/>
        </p:nvSpPr>
        <p:spPr>
          <a:xfrm>
            <a:off x="916939" y="1371726"/>
            <a:ext cx="10170160" cy="4231640"/>
          </a:xfrm>
          <a:prstGeom prst="rect">
            <a:avLst/>
          </a:prstGeom>
        </p:spPr>
        <p:txBody>
          <a:bodyPr vert="horz" wrap="square" lIns="0" tIns="52069" rIns="0" bIns="0" rtlCol="0">
            <a:spAutoFit/>
          </a:bodyPr>
          <a:lstStyle/>
          <a:p>
            <a:pPr marL="241300" marR="5080" indent="-228600" algn="just">
              <a:lnSpc>
                <a:spcPct val="91000"/>
              </a:lnSpc>
              <a:spcBef>
                <a:spcPts val="410"/>
              </a:spcBef>
              <a:buFont typeface="Arial" panose="020B0604020202020204"/>
              <a:buChar char="•"/>
              <a:tabLst>
                <a:tab pos="241300" algn="l"/>
              </a:tabLst>
            </a:pPr>
            <a:r>
              <a:rPr sz="2800" dirty="0">
                <a:latin typeface="Georgia" panose="02040502050405020303"/>
                <a:cs typeface="Georgia" panose="02040502050405020303"/>
              </a:rPr>
              <a:t>More and more firms recruit their employees through online job posting</a:t>
            </a:r>
            <a:r>
              <a:rPr lang="en-US" sz="2800" dirty="0">
                <a:latin typeface="Georgia" panose="02040502050405020303"/>
                <a:cs typeface="Georgia" panose="02040502050405020303"/>
              </a:rPr>
              <a:t> </a:t>
            </a:r>
            <a:r>
              <a:rPr sz="2800" dirty="0">
                <a:latin typeface="Georgia" panose="02040502050405020303"/>
                <a:cs typeface="Georgia" panose="02040502050405020303"/>
              </a:rPr>
              <a:t>platforms such as  51job.com  and  </a:t>
            </a:r>
            <a:r>
              <a:rPr sz="2800" dirty="0" err="1">
                <a:latin typeface="Georgia" panose="02040502050405020303"/>
                <a:cs typeface="Georgia" panose="02040502050405020303"/>
              </a:rPr>
              <a:t>zhaopin.com</a:t>
            </a:r>
            <a:r>
              <a:rPr sz="2800" dirty="0">
                <a:latin typeface="Georgia" panose="02040502050405020303"/>
                <a:cs typeface="Georgia" panose="02040502050405020303"/>
              </a:rPr>
              <a:t>.</a:t>
            </a:r>
          </a:p>
          <a:p>
            <a:pPr marL="241300" marR="5080" indent="-228600" algn="just">
              <a:lnSpc>
                <a:spcPct val="91000"/>
              </a:lnSpc>
              <a:spcBef>
                <a:spcPts val="410"/>
              </a:spcBef>
              <a:buFont typeface="Arial" panose="020B0604020202020204"/>
              <a:buChar char="•"/>
              <a:tabLst>
                <a:tab pos="241300" algn="l"/>
              </a:tabLst>
            </a:pPr>
            <a:endParaRPr sz="2800" dirty="0">
              <a:latin typeface="Georgia" panose="02040502050405020303"/>
              <a:cs typeface="Georgia" panose="02040502050405020303"/>
            </a:endParaRPr>
          </a:p>
          <a:p>
            <a:pPr marL="241300" marR="5080" indent="-228600" algn="just">
              <a:lnSpc>
                <a:spcPct val="91000"/>
              </a:lnSpc>
              <a:spcBef>
                <a:spcPts val="410"/>
              </a:spcBef>
              <a:buFont typeface="Arial" panose="020B0604020202020204"/>
              <a:buChar char="•"/>
              <a:tabLst>
                <a:tab pos="241300" algn="l"/>
              </a:tabLst>
            </a:pPr>
            <a:r>
              <a:rPr sz="2800" dirty="0">
                <a:latin typeface="Georgia" panose="02040502050405020303"/>
                <a:cs typeface="Georgia" panose="02040502050405020303"/>
              </a:rPr>
              <a:t> The large quantity of online</a:t>
            </a:r>
            <a:r>
              <a:rPr lang="en-US" sz="2800" dirty="0">
                <a:latin typeface="Georgia" panose="02040502050405020303"/>
                <a:cs typeface="Georgia" panose="02040502050405020303"/>
              </a:rPr>
              <a:t> </a:t>
            </a:r>
            <a:r>
              <a:rPr sz="2800" dirty="0">
                <a:latin typeface="Georgia" panose="02040502050405020303"/>
                <a:cs typeface="Georgia" panose="02040502050405020303"/>
              </a:rPr>
              <a:t>job postings provides timely and valuable labor demand information. </a:t>
            </a:r>
          </a:p>
          <a:p>
            <a:pPr marL="241300" marR="5080" indent="-228600" algn="just">
              <a:lnSpc>
                <a:spcPct val="91000"/>
              </a:lnSpc>
              <a:spcBef>
                <a:spcPts val="410"/>
              </a:spcBef>
              <a:buFont typeface="Arial" panose="020B0604020202020204"/>
              <a:buChar char="•"/>
              <a:tabLst>
                <a:tab pos="241300" algn="l"/>
              </a:tabLst>
            </a:pPr>
            <a:endParaRPr sz="2800" dirty="0">
              <a:latin typeface="Georgia" panose="02040502050405020303"/>
              <a:cs typeface="Georgia" panose="02040502050405020303"/>
            </a:endParaRPr>
          </a:p>
          <a:p>
            <a:pPr marL="241300" marR="5080" indent="-228600" algn="just">
              <a:lnSpc>
                <a:spcPct val="91000"/>
              </a:lnSpc>
              <a:spcBef>
                <a:spcPts val="410"/>
              </a:spcBef>
              <a:buFont typeface="Arial" panose="020B0604020202020204"/>
              <a:buChar char="•"/>
              <a:tabLst>
                <a:tab pos="241300" algn="l"/>
              </a:tabLst>
            </a:pPr>
            <a:r>
              <a:rPr sz="2800" dirty="0">
                <a:latin typeface="Georgia" panose="02040502050405020303"/>
                <a:cs typeface="Georgia" panose="02040502050405020303"/>
              </a:rPr>
              <a:t>To</a:t>
            </a:r>
            <a:r>
              <a:rPr lang="en-US" sz="2800" dirty="0">
                <a:latin typeface="Georgia" panose="02040502050405020303"/>
                <a:cs typeface="Georgia" panose="02040502050405020303"/>
              </a:rPr>
              <a:t> </a:t>
            </a:r>
            <a:r>
              <a:rPr sz="2800" dirty="0">
                <a:latin typeface="Georgia" panose="02040502050405020303"/>
                <a:cs typeface="Georgia" panose="02040502050405020303"/>
              </a:rPr>
              <a:t>explore the potential economic value of the rich online job posting information,</a:t>
            </a:r>
            <a:r>
              <a:rPr lang="en-US" sz="2800" dirty="0">
                <a:latin typeface="Georgia" panose="02040502050405020303"/>
                <a:cs typeface="Georgia" panose="02040502050405020303"/>
              </a:rPr>
              <a:t> </a:t>
            </a:r>
            <a:r>
              <a:rPr sz="2800" dirty="0">
                <a:latin typeface="Georgia" panose="02040502050405020303"/>
                <a:cs typeface="Georgia" panose="02040502050405020303"/>
              </a:rPr>
              <a:t>a key step is the standardization of the textual information posted by millions</a:t>
            </a:r>
            <a:r>
              <a:rPr lang="en-US" sz="2800" dirty="0">
                <a:latin typeface="Georgia" panose="02040502050405020303"/>
                <a:cs typeface="Georgia" panose="02040502050405020303"/>
              </a:rPr>
              <a:t> </a:t>
            </a:r>
            <a:r>
              <a:rPr sz="2800" dirty="0">
                <a:latin typeface="Georgia" panose="02040502050405020303"/>
                <a:cs typeface="Georgia" panose="02040502050405020303"/>
              </a:rPr>
              <a:t>of diverse employers. </a:t>
            </a:r>
          </a:p>
          <a:p>
            <a:pPr marL="241300" marR="5080" indent="-228600" algn="just">
              <a:lnSpc>
                <a:spcPct val="91000"/>
              </a:lnSpc>
              <a:spcBef>
                <a:spcPts val="410"/>
              </a:spcBef>
              <a:buFont typeface="Arial" panose="020B0604020202020204"/>
              <a:buChar char="•"/>
              <a:tabLst>
                <a:tab pos="241300" algn="l"/>
              </a:tabLst>
            </a:pPr>
            <a:endParaRPr sz="2800" dirty="0">
              <a:latin typeface="Georgia" panose="02040502050405020303"/>
              <a:cs typeface="Georgia" panose="0204050205040502030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916940" y="1433744"/>
            <a:ext cx="4914582" cy="369332"/>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pPr marL="457200" indent="-457200">
              <a:buFont typeface="Wingdings" panose="05000000000000000000" pitchFamily="2" charset="2"/>
              <a:buChar char="Ø"/>
            </a:pPr>
            <a:r>
              <a:rPr lang="en-US" altLang="zh-CN" sz="2400" b="1" dirty="0">
                <a:solidFill>
                  <a:srgbClr val="002060"/>
                </a:solidFill>
              </a:rPr>
              <a:t>Job</a:t>
            </a:r>
            <a:r>
              <a:rPr lang="zh-CN" altLang="en-US" sz="2400" b="1" dirty="0">
                <a:solidFill>
                  <a:srgbClr val="002060"/>
                </a:solidFill>
              </a:rPr>
              <a:t> </a:t>
            </a:r>
            <a:r>
              <a:rPr lang="en-US" altLang="zh-CN" sz="2400" b="1" dirty="0">
                <a:solidFill>
                  <a:srgbClr val="002060"/>
                </a:solidFill>
              </a:rPr>
              <a:t>Salary</a:t>
            </a:r>
            <a:endParaRPr lang="zh-CN" altLang="en-US" sz="3200" dirty="0"/>
          </a:p>
        </p:txBody>
      </p:sp>
      <p:pic>
        <p:nvPicPr>
          <p:cNvPr id="6" name="object 2"/>
          <p:cNvPicPr/>
          <p:nvPr/>
        </p:nvPicPr>
        <p:blipFill>
          <a:blip r:embed="rId2" cstate="print"/>
          <a:stretch>
            <a:fillRect/>
          </a:stretch>
        </p:blipFill>
        <p:spPr>
          <a:xfrm>
            <a:off x="838200" y="1215928"/>
            <a:ext cx="10515600" cy="25401"/>
          </a:xfrm>
          <a:prstGeom prst="rect">
            <a:avLst/>
          </a:prstGeom>
        </p:spPr>
      </p:pic>
      <p:sp>
        <p:nvSpPr>
          <p:cNvPr id="7" name="object 3"/>
          <p:cNvSpPr txBox="1">
            <a:spLocks noGrp="1"/>
          </p:cNvSpPr>
          <p:nvPr>
            <p:ph type="title"/>
          </p:nvPr>
        </p:nvSpPr>
        <p:spPr>
          <a:xfrm>
            <a:off x="916939" y="456691"/>
            <a:ext cx="4188461" cy="566822"/>
          </a:xfrm>
          <a:prstGeom prst="rect">
            <a:avLst/>
          </a:prstGeom>
        </p:spPr>
        <p:txBody>
          <a:bodyPr vert="horz" wrap="square" lIns="0" tIns="12700" rIns="0" bIns="0" rtlCol="0">
            <a:spAutoFit/>
          </a:bodyPr>
          <a:lstStyle/>
          <a:p>
            <a:pPr marL="12700">
              <a:lnSpc>
                <a:spcPct val="100000"/>
              </a:lnSpc>
              <a:spcBef>
                <a:spcPts val="100"/>
              </a:spcBef>
            </a:pPr>
            <a:r>
              <a:rPr lang="en-US" altLang="zh-CN" sz="3600" dirty="0"/>
              <a:t>Feature</a:t>
            </a:r>
            <a:r>
              <a:rPr lang="zh-CN" altLang="en-US" sz="3600" dirty="0"/>
              <a:t> </a:t>
            </a:r>
            <a:r>
              <a:rPr lang="en-US" altLang="zh-CN" sz="3600" dirty="0"/>
              <a:t>Engineering</a:t>
            </a:r>
            <a:endParaRPr lang="en-US" sz="3600" dirty="0"/>
          </a:p>
        </p:txBody>
      </p:sp>
      <p:pic>
        <p:nvPicPr>
          <p:cNvPr id="5" name="Picture 4" descr="Chart, scatter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9" y="1950420"/>
            <a:ext cx="9865678" cy="46789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916940" y="1433744"/>
            <a:ext cx="4914582" cy="369332"/>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pPr marL="457200" indent="-457200">
              <a:buFont typeface="Wingdings" panose="05000000000000000000" pitchFamily="2" charset="2"/>
              <a:buChar char="Ø"/>
            </a:pPr>
            <a:r>
              <a:rPr lang="en-US" altLang="zh-CN" sz="2400" b="1" dirty="0">
                <a:solidFill>
                  <a:srgbClr val="002060"/>
                </a:solidFill>
              </a:rPr>
              <a:t>Diploma</a:t>
            </a:r>
            <a:endParaRPr lang="zh-CN" altLang="en-US" sz="3200" dirty="0"/>
          </a:p>
        </p:txBody>
      </p:sp>
      <p:pic>
        <p:nvPicPr>
          <p:cNvPr id="6" name="object 2"/>
          <p:cNvPicPr/>
          <p:nvPr/>
        </p:nvPicPr>
        <p:blipFill>
          <a:blip r:embed="rId2" cstate="print"/>
          <a:stretch>
            <a:fillRect/>
          </a:stretch>
        </p:blipFill>
        <p:spPr>
          <a:xfrm>
            <a:off x="838200" y="1215928"/>
            <a:ext cx="10515600" cy="25401"/>
          </a:xfrm>
          <a:prstGeom prst="rect">
            <a:avLst/>
          </a:prstGeom>
        </p:spPr>
      </p:pic>
      <p:sp>
        <p:nvSpPr>
          <p:cNvPr id="7" name="object 3"/>
          <p:cNvSpPr txBox="1">
            <a:spLocks noGrp="1"/>
          </p:cNvSpPr>
          <p:nvPr>
            <p:ph type="title"/>
          </p:nvPr>
        </p:nvSpPr>
        <p:spPr>
          <a:xfrm>
            <a:off x="916939" y="456691"/>
            <a:ext cx="4188461" cy="566822"/>
          </a:xfrm>
          <a:prstGeom prst="rect">
            <a:avLst/>
          </a:prstGeom>
        </p:spPr>
        <p:txBody>
          <a:bodyPr vert="horz" wrap="square" lIns="0" tIns="12700" rIns="0" bIns="0" rtlCol="0">
            <a:spAutoFit/>
          </a:bodyPr>
          <a:lstStyle/>
          <a:p>
            <a:pPr marL="12700">
              <a:lnSpc>
                <a:spcPct val="100000"/>
              </a:lnSpc>
              <a:spcBef>
                <a:spcPts val="100"/>
              </a:spcBef>
            </a:pPr>
            <a:r>
              <a:rPr lang="en-US" altLang="zh-CN" sz="3600" dirty="0"/>
              <a:t>Feature</a:t>
            </a:r>
            <a:r>
              <a:rPr lang="zh-CN" altLang="en-US" sz="3600" dirty="0"/>
              <a:t> </a:t>
            </a:r>
            <a:r>
              <a:rPr lang="en-US" altLang="zh-CN" sz="3600" dirty="0"/>
              <a:t>Engineering</a:t>
            </a:r>
            <a:endParaRPr lang="en-US" sz="3600" dirty="0"/>
          </a:p>
        </p:txBody>
      </p:sp>
      <p:pic>
        <p:nvPicPr>
          <p:cNvPr id="3" name="Picture 2" descr="A screenshot of a computer&#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890856"/>
            <a:ext cx="7419975" cy="479884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916940" y="1433744"/>
            <a:ext cx="4914582" cy="369332"/>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pPr marL="457200" indent="-457200">
              <a:buFont typeface="Wingdings" panose="05000000000000000000" pitchFamily="2" charset="2"/>
              <a:buChar char="Ø"/>
            </a:pPr>
            <a:r>
              <a:rPr lang="en-US" altLang="zh-CN" sz="2400" b="1" dirty="0">
                <a:solidFill>
                  <a:srgbClr val="002060"/>
                </a:solidFill>
              </a:rPr>
              <a:t>The</a:t>
            </a:r>
            <a:r>
              <a:rPr lang="zh-CN" altLang="en-US" sz="2400" b="1" dirty="0">
                <a:solidFill>
                  <a:srgbClr val="002060"/>
                </a:solidFill>
              </a:rPr>
              <a:t> </a:t>
            </a:r>
            <a:r>
              <a:rPr lang="en-US" altLang="zh-CN" sz="2400" b="1" dirty="0">
                <a:solidFill>
                  <a:srgbClr val="002060"/>
                </a:solidFill>
              </a:rPr>
              <a:t>Number</a:t>
            </a:r>
            <a:r>
              <a:rPr lang="zh-CN" altLang="en-US" sz="2400" b="1" dirty="0">
                <a:solidFill>
                  <a:srgbClr val="002060"/>
                </a:solidFill>
              </a:rPr>
              <a:t> </a:t>
            </a:r>
            <a:r>
              <a:rPr lang="en-US" altLang="zh-CN" sz="2400" b="1" dirty="0">
                <a:solidFill>
                  <a:srgbClr val="002060"/>
                </a:solidFill>
              </a:rPr>
              <a:t>of</a:t>
            </a:r>
            <a:r>
              <a:rPr lang="zh-CN" altLang="en-US" sz="2400" b="1" dirty="0">
                <a:solidFill>
                  <a:srgbClr val="002060"/>
                </a:solidFill>
              </a:rPr>
              <a:t> </a:t>
            </a:r>
            <a:r>
              <a:rPr lang="en-US" altLang="zh-CN" sz="2400" b="1" dirty="0">
                <a:solidFill>
                  <a:srgbClr val="002060"/>
                </a:solidFill>
              </a:rPr>
              <a:t>Employees</a:t>
            </a:r>
            <a:endParaRPr lang="zh-CN" altLang="en-US" sz="3200" dirty="0"/>
          </a:p>
        </p:txBody>
      </p:sp>
      <p:pic>
        <p:nvPicPr>
          <p:cNvPr id="6" name="object 2"/>
          <p:cNvPicPr/>
          <p:nvPr/>
        </p:nvPicPr>
        <p:blipFill>
          <a:blip r:embed="rId2" cstate="print"/>
          <a:stretch>
            <a:fillRect/>
          </a:stretch>
        </p:blipFill>
        <p:spPr>
          <a:xfrm>
            <a:off x="838200" y="1215928"/>
            <a:ext cx="10515600" cy="25401"/>
          </a:xfrm>
          <a:prstGeom prst="rect">
            <a:avLst/>
          </a:prstGeom>
        </p:spPr>
      </p:pic>
      <p:sp>
        <p:nvSpPr>
          <p:cNvPr id="7" name="object 3"/>
          <p:cNvSpPr txBox="1">
            <a:spLocks noGrp="1"/>
          </p:cNvSpPr>
          <p:nvPr>
            <p:ph type="title"/>
          </p:nvPr>
        </p:nvSpPr>
        <p:spPr>
          <a:xfrm>
            <a:off x="916939" y="456691"/>
            <a:ext cx="4188461" cy="566822"/>
          </a:xfrm>
          <a:prstGeom prst="rect">
            <a:avLst/>
          </a:prstGeom>
        </p:spPr>
        <p:txBody>
          <a:bodyPr vert="horz" wrap="square" lIns="0" tIns="12700" rIns="0" bIns="0" rtlCol="0">
            <a:spAutoFit/>
          </a:bodyPr>
          <a:lstStyle/>
          <a:p>
            <a:pPr marL="12700">
              <a:lnSpc>
                <a:spcPct val="100000"/>
              </a:lnSpc>
              <a:spcBef>
                <a:spcPts val="100"/>
              </a:spcBef>
            </a:pPr>
            <a:r>
              <a:rPr lang="en-US" altLang="zh-CN" sz="3600" dirty="0"/>
              <a:t>Feature</a:t>
            </a:r>
            <a:r>
              <a:rPr lang="zh-CN" altLang="en-US" sz="3600" dirty="0"/>
              <a:t> </a:t>
            </a:r>
            <a:r>
              <a:rPr lang="en-US" altLang="zh-CN" sz="3600" dirty="0"/>
              <a:t>Engineering</a:t>
            </a:r>
            <a:endParaRPr lang="en-US" sz="3600" dirty="0"/>
          </a:p>
        </p:txBody>
      </p:sp>
      <p:pic>
        <p:nvPicPr>
          <p:cNvPr id="5" name="Picture 4" descr="Chart, bar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803076"/>
            <a:ext cx="7251700" cy="47048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916940" y="1433744"/>
            <a:ext cx="4914582" cy="369332"/>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pPr marL="457200" indent="-457200">
              <a:buFont typeface="Wingdings" panose="05000000000000000000" pitchFamily="2" charset="2"/>
              <a:buChar char="Ø"/>
            </a:pPr>
            <a:r>
              <a:rPr lang="en-US" altLang="zh-CN" sz="2400" b="1" dirty="0">
                <a:solidFill>
                  <a:srgbClr val="002060"/>
                </a:solidFill>
              </a:rPr>
              <a:t>Work</a:t>
            </a:r>
            <a:r>
              <a:rPr lang="zh-CN" altLang="en-US" sz="2400" b="1" dirty="0">
                <a:solidFill>
                  <a:srgbClr val="002060"/>
                </a:solidFill>
              </a:rPr>
              <a:t> </a:t>
            </a:r>
            <a:r>
              <a:rPr lang="en-US" altLang="zh-CN" sz="2400" b="1" dirty="0">
                <a:solidFill>
                  <a:srgbClr val="002060"/>
                </a:solidFill>
              </a:rPr>
              <a:t>Age</a:t>
            </a:r>
            <a:endParaRPr lang="zh-CN" altLang="en-US" sz="3200" dirty="0"/>
          </a:p>
        </p:txBody>
      </p:sp>
      <p:pic>
        <p:nvPicPr>
          <p:cNvPr id="6" name="object 2"/>
          <p:cNvPicPr/>
          <p:nvPr/>
        </p:nvPicPr>
        <p:blipFill>
          <a:blip r:embed="rId2" cstate="print"/>
          <a:stretch>
            <a:fillRect/>
          </a:stretch>
        </p:blipFill>
        <p:spPr>
          <a:xfrm>
            <a:off x="838200" y="1215928"/>
            <a:ext cx="10515600" cy="25401"/>
          </a:xfrm>
          <a:prstGeom prst="rect">
            <a:avLst/>
          </a:prstGeom>
        </p:spPr>
      </p:pic>
      <p:sp>
        <p:nvSpPr>
          <p:cNvPr id="7" name="object 3"/>
          <p:cNvSpPr txBox="1">
            <a:spLocks noGrp="1"/>
          </p:cNvSpPr>
          <p:nvPr>
            <p:ph type="title"/>
          </p:nvPr>
        </p:nvSpPr>
        <p:spPr>
          <a:xfrm>
            <a:off x="916939" y="456691"/>
            <a:ext cx="4188461" cy="566822"/>
          </a:xfrm>
          <a:prstGeom prst="rect">
            <a:avLst/>
          </a:prstGeom>
        </p:spPr>
        <p:txBody>
          <a:bodyPr vert="horz" wrap="square" lIns="0" tIns="12700" rIns="0" bIns="0" rtlCol="0">
            <a:spAutoFit/>
          </a:bodyPr>
          <a:lstStyle/>
          <a:p>
            <a:pPr marL="12700">
              <a:lnSpc>
                <a:spcPct val="100000"/>
              </a:lnSpc>
              <a:spcBef>
                <a:spcPts val="100"/>
              </a:spcBef>
            </a:pPr>
            <a:r>
              <a:rPr lang="en-US" altLang="zh-CN" sz="3600" dirty="0"/>
              <a:t>Feature</a:t>
            </a:r>
            <a:r>
              <a:rPr lang="zh-CN" altLang="en-US" sz="3600" dirty="0"/>
              <a:t> </a:t>
            </a:r>
            <a:r>
              <a:rPr lang="en-US" altLang="zh-CN" sz="3600" dirty="0"/>
              <a:t>Engineering</a:t>
            </a:r>
            <a:endParaRPr lang="en-US" sz="3600" dirty="0"/>
          </a:p>
        </p:txBody>
      </p:sp>
      <p:pic>
        <p:nvPicPr>
          <p:cNvPr id="3" name="Picture 2" descr="Scatter chart&#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22" y="1988057"/>
            <a:ext cx="10363200" cy="43563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7440930" cy="566420"/>
          </a:xfrm>
          <a:prstGeom prst="rect">
            <a:avLst/>
          </a:prstGeom>
        </p:spPr>
        <p:txBody>
          <a:bodyPr vert="horz" wrap="square" lIns="0" tIns="12700" rIns="0" bIns="0" rtlCol="0">
            <a:spAutoFit/>
          </a:bodyPr>
          <a:lstStyle/>
          <a:p>
            <a:pPr marL="12700">
              <a:lnSpc>
                <a:spcPct val="100000"/>
              </a:lnSpc>
              <a:spcBef>
                <a:spcPts val="100"/>
              </a:spcBef>
            </a:pPr>
            <a:r>
              <a:rPr lang="en-US" sz="3600" spc="-50" dirty="0"/>
              <a:t>Model Implementation</a:t>
            </a:r>
          </a:p>
        </p:txBody>
      </p:sp>
      <p:sp>
        <p:nvSpPr>
          <p:cNvPr id="5" name="object 5"/>
          <p:cNvSpPr txBox="1"/>
          <p:nvPr/>
        </p:nvSpPr>
        <p:spPr>
          <a:xfrm>
            <a:off x="11737340" y="6526614"/>
            <a:ext cx="152400" cy="194310"/>
          </a:xfrm>
          <a:prstGeom prst="rect">
            <a:avLst/>
          </a:prstGeom>
        </p:spPr>
        <p:txBody>
          <a:bodyPr vert="horz" wrap="square" lIns="0" tIns="0" rIns="0" bIns="0" rtlCol="0">
            <a:spAutoFit/>
          </a:bodyPr>
          <a:lstStyle/>
          <a:p>
            <a:pPr marL="38100">
              <a:lnSpc>
                <a:spcPts val="1410"/>
              </a:lnSpc>
            </a:pPr>
            <a:fld id="{81D60167-4931-47E6-BA6A-407CBD079E47}" type="slidenum">
              <a:rPr sz="1200" dirty="0">
                <a:latin typeface="Times New Roman" panose="02020603050405020304"/>
                <a:cs typeface="Times New Roman" panose="02020603050405020304"/>
              </a:rPr>
              <a:t>24</a:t>
            </a:fld>
            <a:endParaRPr sz="1200">
              <a:latin typeface="Times New Roman" panose="02020603050405020304"/>
              <a:cs typeface="Times New Roman" panose="02020603050405020304"/>
            </a:endParaRPr>
          </a:p>
        </p:txBody>
      </p:sp>
      <p:sp>
        <p:nvSpPr>
          <p:cNvPr id="8" name="object 4"/>
          <p:cNvSpPr txBox="1"/>
          <p:nvPr/>
        </p:nvSpPr>
        <p:spPr>
          <a:xfrm>
            <a:off x="916939" y="1371726"/>
            <a:ext cx="10170160" cy="4890770"/>
          </a:xfrm>
          <a:prstGeom prst="rect">
            <a:avLst/>
          </a:prstGeom>
        </p:spPr>
        <p:txBody>
          <a:bodyPr vert="horz" wrap="square" lIns="0" tIns="52069" rIns="0" bIns="0" rtlCol="0">
            <a:spAutoFit/>
          </a:bodyPr>
          <a:lstStyle/>
          <a:p>
            <a:pPr marL="241300" marR="5080"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DistilBERT + GRU</a:t>
            </a:r>
          </a:p>
          <a:p>
            <a:pPr marL="241300" marR="5080"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Dsitil</a:t>
            </a:r>
            <a:r>
              <a:rPr lang="en-US" sz="2800" dirty="0">
                <a:latin typeface="Georgia" panose="02040502050405020303"/>
                <a:cs typeface="Georgia" panose="02040502050405020303"/>
                <a:sym typeface="+mn-ea"/>
              </a:rPr>
              <a:t>BERT</a:t>
            </a:r>
            <a:r>
              <a:rPr lang="en-US" sz="2800" dirty="0">
                <a:latin typeface="Georgia" panose="02040502050405020303"/>
                <a:cs typeface="Georgia" panose="02040502050405020303"/>
              </a:rPr>
              <a:t> + BiGRU</a:t>
            </a:r>
          </a:p>
          <a:p>
            <a:pPr marL="241300" marR="5080"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Distil</a:t>
            </a:r>
            <a:r>
              <a:rPr lang="en-US" sz="2800" dirty="0">
                <a:latin typeface="Georgia" panose="02040502050405020303"/>
                <a:cs typeface="Georgia" panose="02040502050405020303"/>
                <a:sym typeface="+mn-ea"/>
              </a:rPr>
              <a:t>BERT</a:t>
            </a:r>
            <a:r>
              <a:rPr lang="en-US" sz="2800" dirty="0">
                <a:latin typeface="Georgia" panose="02040502050405020303"/>
                <a:cs typeface="Georgia" panose="02040502050405020303"/>
              </a:rPr>
              <a:t> + LSTM</a:t>
            </a:r>
          </a:p>
          <a:p>
            <a:pPr marL="241300" marR="5080"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Distil</a:t>
            </a:r>
            <a:r>
              <a:rPr lang="en-US" sz="2800" dirty="0">
                <a:latin typeface="Georgia" panose="02040502050405020303"/>
                <a:cs typeface="Georgia" panose="02040502050405020303"/>
                <a:sym typeface="+mn-ea"/>
              </a:rPr>
              <a:t>BERT</a:t>
            </a:r>
            <a:r>
              <a:rPr lang="en-US" sz="2800" dirty="0">
                <a:latin typeface="Georgia" panose="02040502050405020303"/>
                <a:cs typeface="Georgia" panose="02040502050405020303"/>
              </a:rPr>
              <a:t> + BiLSTM</a:t>
            </a:r>
          </a:p>
          <a:p>
            <a:pPr marL="241300" marR="5080"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Distil</a:t>
            </a:r>
            <a:r>
              <a:rPr lang="en-US" sz="2800" dirty="0">
                <a:latin typeface="Georgia" panose="02040502050405020303"/>
                <a:cs typeface="Georgia" panose="02040502050405020303"/>
                <a:sym typeface="+mn-ea"/>
              </a:rPr>
              <a:t>BERT + CNN</a:t>
            </a:r>
          </a:p>
          <a:p>
            <a:pPr marL="241300" marR="5080"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DistilBERT + Linear Layer</a:t>
            </a:r>
          </a:p>
          <a:p>
            <a:pPr marL="3670300" marR="5080" lvl="8" indent="0" algn="just">
              <a:lnSpc>
                <a:spcPct val="150000"/>
              </a:lnSpc>
              <a:spcBef>
                <a:spcPts val="410"/>
              </a:spcBef>
              <a:buFont typeface="Arial" panose="020B0604020202020204"/>
              <a:buNone/>
              <a:tabLst>
                <a:tab pos="241300" algn="l"/>
              </a:tabLst>
            </a:pPr>
            <a:r>
              <a:rPr lang="en-US" sz="2800" dirty="0">
                <a:latin typeface="Georgia" panose="02040502050405020303"/>
                <a:cs typeface="Georgia" panose="02040502050405020303"/>
              </a:rPr>
              <a:t>                                                           </a:t>
            </a:r>
            <a:r>
              <a:rPr lang="en-US" sz="2400" dirty="0">
                <a:latin typeface="Georgia" panose="02040502050405020303"/>
                <a:cs typeface="Georgia" panose="02040502050405020303"/>
                <a:hlinkClick r:id="rId3" action="ppaction://hlinkfile"/>
              </a:rPr>
              <a:t>Code</a:t>
            </a:r>
            <a:endParaRPr lang="en-US" sz="2400" dirty="0">
              <a:latin typeface="Georgia" panose="02040502050405020303"/>
              <a:cs typeface="Georgia" panose="0204050205040502030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  </a:t>
            </a:r>
          </a:p>
        </p:txBody>
      </p:sp>
      <p:sp>
        <p:nvSpPr>
          <p:cNvPr id="3" name="文本占位符 2"/>
          <p:cNvSpPr>
            <a:spLocks noGrp="1"/>
          </p:cNvSpPr>
          <p:nvPr>
            <p:ph type="body" idx="1"/>
          </p:nvPr>
        </p:nvSpPr>
        <p:spPr/>
        <p:txBody>
          <a:bodyPr/>
          <a:lstStyle/>
          <a:p>
            <a:endParaRPr kumimoji="1" lang="zh-CN" altLang="en-US" dirty="0"/>
          </a:p>
        </p:txBody>
      </p:sp>
      <p:pic>
        <p:nvPicPr>
          <p:cNvPr id="4" name="图片 3"/>
          <p:cNvPicPr>
            <a:picLocks noChangeAspect="1"/>
          </p:cNvPicPr>
          <p:nvPr/>
        </p:nvPicPr>
        <p:blipFill>
          <a:blip r:embed="rId3"/>
          <a:stretch>
            <a:fillRect/>
          </a:stretch>
        </p:blipFill>
        <p:spPr>
          <a:xfrm>
            <a:off x="844550" y="1536700"/>
            <a:ext cx="10502900" cy="3784600"/>
          </a:xfrm>
          <a:prstGeom prst="rect">
            <a:avLst/>
          </a:prstGeom>
        </p:spPr>
      </p:pic>
      <p:pic>
        <p:nvPicPr>
          <p:cNvPr id="6" name="object 2"/>
          <p:cNvPicPr/>
          <p:nvPr/>
        </p:nvPicPr>
        <p:blipFill>
          <a:blip r:embed="rId4" cstate="print"/>
          <a:stretch>
            <a:fillRect/>
          </a:stretch>
        </p:blipFill>
        <p:spPr>
          <a:xfrm>
            <a:off x="838200" y="1215928"/>
            <a:ext cx="10515600" cy="25401"/>
          </a:xfrm>
          <a:prstGeom prst="rect">
            <a:avLst/>
          </a:prstGeom>
        </p:spPr>
      </p:pic>
      <p:sp>
        <p:nvSpPr>
          <p:cNvPr id="7" name="object 3"/>
          <p:cNvSpPr txBox="1"/>
          <p:nvPr/>
        </p:nvSpPr>
        <p:spPr>
          <a:xfrm>
            <a:off x="916939" y="456691"/>
            <a:ext cx="7440930" cy="566420"/>
          </a:xfrm>
          <a:prstGeom prst="rect">
            <a:avLst/>
          </a:prstGeom>
        </p:spPr>
        <p:txBody>
          <a:bodyPr vert="horz" wrap="square" lIns="0" tIns="12700" rIns="0" bIns="0" rtlCol="0">
            <a:spAutoFit/>
          </a:bodyPr>
          <a:lstStyle>
            <a:lvl1pPr>
              <a:defRPr sz="5400" b="0" i="0">
                <a:solidFill>
                  <a:schemeClr val="tx1"/>
                </a:solidFill>
                <a:latin typeface="Georgia" panose="02040502050405020303"/>
                <a:ea typeface="+mj-ea"/>
                <a:cs typeface="Georgia" panose="02040502050405020303"/>
              </a:defRPr>
            </a:lvl1pPr>
          </a:lstStyle>
          <a:p>
            <a:pPr marL="12700">
              <a:spcBef>
                <a:spcPts val="100"/>
              </a:spcBef>
            </a:pPr>
            <a:r>
              <a:rPr lang="en-US" sz="3600" kern="0" spc="-50" dirty="0"/>
              <a:t>Model Implementation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1365250" y="2119630"/>
            <a:ext cx="8569960" cy="1292225"/>
          </a:xfrm>
        </p:spPr>
        <p:txBody>
          <a:bodyPr wrap="square"/>
          <a:lstStyle/>
          <a:p>
            <a:pPr algn="l"/>
            <a:endParaRPr lang="en-US" dirty="0"/>
          </a:p>
          <a:p>
            <a:pPr algn="l"/>
            <a:endParaRPr lang="en-US" dirty="0"/>
          </a:p>
          <a:p>
            <a:pPr algn="l"/>
            <a:endParaRPr lang="en-US" dirty="0"/>
          </a:p>
        </p:txBody>
      </p:sp>
      <p:sp>
        <p:nvSpPr>
          <p:cNvPr id="4" name="Title 1"/>
          <p:cNvSpPr>
            <a:spLocks noGrp="1"/>
          </p:cNvSpPr>
          <p:nvPr/>
        </p:nvSpPr>
        <p:spPr>
          <a:xfrm>
            <a:off x="916940" y="1349752"/>
            <a:ext cx="9919750" cy="3631565"/>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r>
              <a:rPr lang="en-US" altLang="zh-CN" sz="3200" dirty="0"/>
              <a:t> Results:   </a:t>
            </a:r>
          </a:p>
          <a:p>
            <a:r>
              <a:rPr lang="en-US" altLang="zh-CN" sz="3200" dirty="0"/>
              <a:t>	</a:t>
            </a:r>
            <a:r>
              <a:rPr lang="en-US" altLang="zh-CN" sz="2800" dirty="0"/>
              <a:t>Text</a:t>
            </a:r>
            <a:r>
              <a:rPr lang="zh-CN" altLang="en-US" sz="2800" dirty="0"/>
              <a:t> </a:t>
            </a:r>
            <a:r>
              <a:rPr lang="en-US" altLang="zh-CN" sz="2800" dirty="0"/>
              <a:t>Classification</a:t>
            </a:r>
            <a:endParaRPr lang="en-US" altLang="zh-CN" sz="3200" dirty="0"/>
          </a:p>
          <a:p>
            <a:endParaRPr lang="en-US" altLang="zh-CN" sz="3200" dirty="0"/>
          </a:p>
          <a:p>
            <a:r>
              <a:rPr lang="en-US" altLang="zh-CN" sz="3200" dirty="0"/>
              <a:t>	</a:t>
            </a:r>
          </a:p>
          <a:p>
            <a:endParaRPr lang="en-US" altLang="zh-CN" sz="3600" dirty="0"/>
          </a:p>
          <a:p>
            <a:endParaRPr lang="en-US" altLang="zh-CN" sz="3600" dirty="0"/>
          </a:p>
          <a:p>
            <a:endParaRPr lang="en-US" altLang="zh-CN" sz="3600" dirty="0"/>
          </a:p>
        </p:txBody>
      </p:sp>
      <p:pic>
        <p:nvPicPr>
          <p:cNvPr id="6" name="object 2"/>
          <p:cNvPicPr/>
          <p:nvPr/>
        </p:nvPicPr>
        <p:blipFill>
          <a:blip r:embed="rId3" cstate="print"/>
          <a:stretch>
            <a:fillRect/>
          </a:stretch>
        </p:blipFill>
        <p:spPr>
          <a:xfrm>
            <a:off x="838200" y="1219103"/>
            <a:ext cx="10515600" cy="25401"/>
          </a:xfrm>
          <a:prstGeom prst="rect">
            <a:avLst/>
          </a:prstGeom>
        </p:spPr>
      </p:pic>
      <p:sp>
        <p:nvSpPr>
          <p:cNvPr id="7" name="object 3"/>
          <p:cNvSpPr txBox="1">
            <a:spLocks noGrp="1"/>
          </p:cNvSpPr>
          <p:nvPr>
            <p:ph type="title"/>
          </p:nvPr>
        </p:nvSpPr>
        <p:spPr>
          <a:xfrm>
            <a:off x="916939" y="456691"/>
            <a:ext cx="2663825" cy="566420"/>
          </a:xfrm>
          <a:prstGeom prst="rect">
            <a:avLst/>
          </a:prstGeom>
        </p:spPr>
        <p:txBody>
          <a:bodyPr vert="horz" wrap="square" lIns="0" tIns="12700" rIns="0" bIns="0" rtlCol="0">
            <a:spAutoFit/>
          </a:bodyPr>
          <a:lstStyle/>
          <a:p>
            <a:pPr marL="12700">
              <a:lnSpc>
                <a:spcPct val="100000"/>
              </a:lnSpc>
              <a:spcBef>
                <a:spcPts val="100"/>
              </a:spcBef>
            </a:pPr>
            <a:r>
              <a:rPr lang="en-US" sz="3600"/>
              <a:t>Experiment</a:t>
            </a:r>
          </a:p>
        </p:txBody>
      </p:sp>
      <p:graphicFrame>
        <p:nvGraphicFramePr>
          <p:cNvPr id="2" name="表格 4"/>
          <p:cNvGraphicFramePr>
            <a:graphicFrameLocks noGrp="1"/>
          </p:cNvGraphicFramePr>
          <p:nvPr>
            <p:extLst>
              <p:ext uri="{D42A27DB-BD31-4B8C-83A1-F6EECF244321}">
                <p14:modId xmlns:p14="http://schemas.microsoft.com/office/powerpoint/2010/main" val="2164053438"/>
              </p:ext>
            </p:extLst>
          </p:nvPr>
        </p:nvGraphicFramePr>
        <p:xfrm>
          <a:off x="1752600" y="2590800"/>
          <a:ext cx="8892538" cy="360408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gridCol w="967738">
                  <a:extLst>
                    <a:ext uri="{9D8B030D-6E8A-4147-A177-3AD203B41FA5}">
                      <a16:colId xmlns:a16="http://schemas.microsoft.com/office/drawing/2014/main" val="20005"/>
                    </a:ext>
                  </a:extLst>
                </a:gridCol>
              </a:tblGrid>
              <a:tr h="640080">
                <a:tc>
                  <a:txBody>
                    <a:bodyPr/>
                    <a:lstStyle/>
                    <a:p>
                      <a:endParaRPr lang="zh-CN" altLang="en-US" dirty="0"/>
                    </a:p>
                  </a:txBody>
                  <a:tcPr/>
                </a:tc>
                <a:tc>
                  <a:txBody>
                    <a:bodyPr/>
                    <a:lstStyle/>
                    <a:p>
                      <a:r>
                        <a:rPr lang="en-US" altLang="zh-CN" u="sng" dirty="0">
                          <a:solidFill>
                            <a:schemeClr val="bg1"/>
                          </a:solidFill>
                        </a:rPr>
                        <a:t>MCC</a:t>
                      </a:r>
                      <a:endParaRPr lang="zh-CN" altLang="en-US" u="sng" dirty="0">
                        <a:solidFill>
                          <a:schemeClr val="bg1"/>
                        </a:solidFill>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u="sng" dirty="0">
                          <a:solidFill>
                            <a:schemeClr val="bg1"/>
                          </a:solidFill>
                        </a:rPr>
                        <a:t>Accuracy</a:t>
                      </a:r>
                      <a:endParaRPr lang="zh-CN" altLang="en-US" u="sng" dirty="0">
                        <a:solidFill>
                          <a:schemeClr val="bg1"/>
                        </a:solidFill>
                      </a:endParaRPr>
                    </a:p>
                    <a:p>
                      <a:endParaRPr lang="zh-CN" altLang="en-US" u="sng" dirty="0">
                        <a:solidFill>
                          <a:schemeClr val="bg1"/>
                        </a:solidFill>
                      </a:endParaRPr>
                    </a:p>
                  </a:txBody>
                  <a:tcPr/>
                </a:tc>
                <a:tc>
                  <a:txBody>
                    <a:bodyPr/>
                    <a:lstStyle/>
                    <a:p>
                      <a:r>
                        <a:rPr lang="en-US" altLang="zh-CN" dirty="0"/>
                        <a:t>Precision</a:t>
                      </a:r>
                      <a:endParaRPr lang="zh-CN" altLang="en-US"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dirty="0"/>
                        <a:t>Recall</a:t>
                      </a:r>
                      <a:endParaRPr lang="zh-CN" altLang="en-US"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dirty="0"/>
                        <a:t>F1</a:t>
                      </a:r>
                      <a:endParaRPr lang="zh-CN" altLang="en-US" dirty="0"/>
                    </a:p>
                  </a:txBody>
                  <a:tcPr/>
                </a:tc>
                <a:extLst>
                  <a:ext uri="{0D108BD9-81ED-4DB2-BD59-A6C34878D82A}">
                    <a16:rowId xmlns:a16="http://schemas.microsoft.com/office/drawing/2014/main" val="10000"/>
                  </a:ext>
                </a:extLst>
              </a:tr>
              <a:tr h="494000">
                <a:tc>
                  <a:txBody>
                    <a:bodyPr/>
                    <a:lstStyle/>
                    <a:p>
                      <a:r>
                        <a:rPr lang="en-US" altLang="zh-CN" dirty="0" err="1"/>
                        <a:t>DistilBert-FC</a:t>
                      </a:r>
                    </a:p>
                  </a:txBody>
                  <a:tcPr/>
                </a:tc>
                <a:tc>
                  <a:txBody>
                    <a:bodyPr/>
                    <a:lstStyle/>
                    <a:p>
                      <a:r>
                        <a:rPr lang="en-US" altLang="zh-CN" dirty="0"/>
                        <a:t>0.56</a:t>
                      </a:r>
                      <a:endParaRPr lang="zh-CN" altLang="en-US" dirty="0"/>
                    </a:p>
                  </a:txBody>
                  <a:tcPr/>
                </a:tc>
                <a:tc>
                  <a:txBody>
                    <a:bodyPr/>
                    <a:lstStyle/>
                    <a:p>
                      <a:r>
                        <a:rPr lang="en-US" altLang="zh-CN" dirty="0"/>
                        <a:t>0.57</a:t>
                      </a:r>
                      <a:endParaRPr lang="zh-CN" altLang="en-US" dirty="0"/>
                    </a:p>
                  </a:txBody>
                  <a:tcPr/>
                </a:tc>
                <a:tc>
                  <a:txBody>
                    <a:bodyPr/>
                    <a:lstStyle/>
                    <a:p>
                      <a:r>
                        <a:rPr lang="en-US" altLang="zh-CN" dirty="0"/>
                        <a:t>0.57</a:t>
                      </a:r>
                      <a:endParaRPr lang="zh-CN" altLang="en-US" dirty="0"/>
                    </a:p>
                  </a:txBody>
                  <a:tcPr/>
                </a:tc>
                <a:tc>
                  <a:txBody>
                    <a:bodyPr/>
                    <a:lstStyle/>
                    <a:p>
                      <a:r>
                        <a:rPr lang="en-US" altLang="zh-CN" dirty="0"/>
                        <a:t>0.57</a:t>
                      </a:r>
                      <a:endParaRPr lang="zh-CN" altLang="en-US" dirty="0"/>
                    </a:p>
                  </a:txBody>
                  <a:tcPr/>
                </a:tc>
                <a:tc>
                  <a:txBody>
                    <a:bodyPr/>
                    <a:lstStyle/>
                    <a:p>
                      <a:r>
                        <a:rPr lang="en-US" altLang="zh-CN" dirty="0"/>
                        <a:t>0.55</a:t>
                      </a:r>
                      <a:endParaRPr lang="zh-CN" altLang="en-US" dirty="0"/>
                    </a:p>
                  </a:txBody>
                  <a:tcPr/>
                </a:tc>
                <a:extLst>
                  <a:ext uri="{0D108BD9-81ED-4DB2-BD59-A6C34878D82A}">
                    <a16:rowId xmlns:a16="http://schemas.microsoft.com/office/drawing/2014/main" val="1420903317"/>
                  </a:ext>
                </a:extLst>
              </a:tr>
              <a:tr h="494000">
                <a:tc>
                  <a:txBody>
                    <a:bodyPr/>
                    <a:lstStyle/>
                    <a:p>
                      <a:r>
                        <a:rPr lang="en-US" altLang="zh-CN" dirty="0" err="1"/>
                        <a:t>DistilBert</a:t>
                      </a:r>
                      <a:r>
                        <a:rPr lang="en-US" altLang="zh-CN" dirty="0"/>
                        <a:t>-CNN</a:t>
                      </a:r>
                      <a:endParaRPr lang="zh-CN" altLang="en-US" dirty="0"/>
                    </a:p>
                  </a:txBody>
                  <a:tcPr/>
                </a:tc>
                <a:tc>
                  <a:txBody>
                    <a:bodyPr/>
                    <a:lstStyle/>
                    <a:p>
                      <a:r>
                        <a:rPr lang="en-US" altLang="zh-CN" dirty="0"/>
                        <a:t>0.56</a:t>
                      </a:r>
                      <a:endParaRPr lang="zh-CN" altLang="en-US" dirty="0"/>
                    </a:p>
                  </a:txBody>
                  <a:tcPr/>
                </a:tc>
                <a:tc>
                  <a:txBody>
                    <a:bodyPr/>
                    <a:lstStyle/>
                    <a:p>
                      <a:r>
                        <a:rPr lang="en-US" altLang="zh-CN" dirty="0"/>
                        <a:t>0.57</a:t>
                      </a:r>
                      <a:endParaRPr lang="zh-CN" altLang="en-US" dirty="0"/>
                    </a:p>
                  </a:txBody>
                  <a:tcPr/>
                </a:tc>
                <a:tc>
                  <a:txBody>
                    <a:bodyPr/>
                    <a:lstStyle/>
                    <a:p>
                      <a:r>
                        <a:rPr lang="en-US" altLang="zh-CN" dirty="0"/>
                        <a:t>0.57</a:t>
                      </a:r>
                      <a:endParaRPr lang="zh-CN" altLang="en-US" dirty="0"/>
                    </a:p>
                  </a:txBody>
                  <a:tcPr/>
                </a:tc>
                <a:tc>
                  <a:txBody>
                    <a:bodyPr/>
                    <a:lstStyle/>
                    <a:p>
                      <a:r>
                        <a:rPr lang="en-US" altLang="zh-CN" dirty="0"/>
                        <a:t>0.57</a:t>
                      </a:r>
                      <a:endParaRPr lang="zh-CN" altLang="en-US" dirty="0"/>
                    </a:p>
                  </a:txBody>
                  <a:tcPr/>
                </a:tc>
                <a:tc>
                  <a:txBody>
                    <a:bodyPr/>
                    <a:lstStyle/>
                    <a:p>
                      <a:r>
                        <a:rPr lang="en-US" altLang="zh-CN" dirty="0"/>
                        <a:t>0.54</a:t>
                      </a:r>
                      <a:endParaRPr lang="zh-CN" altLang="en-US" dirty="0"/>
                    </a:p>
                  </a:txBody>
                  <a:tcPr/>
                </a:tc>
                <a:extLst>
                  <a:ext uri="{0D108BD9-81ED-4DB2-BD59-A6C34878D82A}">
                    <a16:rowId xmlns:a16="http://schemas.microsoft.com/office/drawing/2014/main" val="10002"/>
                  </a:ext>
                </a:extLst>
              </a:tr>
              <a:tr h="494000">
                <a:tc>
                  <a:txBody>
                    <a:bodyPr/>
                    <a:lstStyle/>
                    <a:p>
                      <a:pPr marL="0" marR="0" indent="0" defTabSz="914400" eaLnBrk="1" fontAlgn="auto" latinLnBrk="0" hangingPunct="1">
                        <a:lnSpc>
                          <a:spcPct val="100000"/>
                        </a:lnSpc>
                        <a:spcBef>
                          <a:spcPts val="0"/>
                        </a:spcBef>
                        <a:spcAft>
                          <a:spcPts val="0"/>
                        </a:spcAft>
                        <a:buClrTx/>
                        <a:buSzTx/>
                        <a:buFontTx/>
                        <a:buNone/>
                        <a:defRPr/>
                      </a:pPr>
                      <a:r>
                        <a:rPr lang="en-US" altLang="zh-CN" dirty="0" err="1"/>
                        <a:t>DistilBert</a:t>
                      </a:r>
                      <a:r>
                        <a:rPr lang="en-US" altLang="zh-CN" dirty="0"/>
                        <a:t>-GRU</a:t>
                      </a:r>
                      <a:endParaRPr lang="zh-CN" altLang="en-US" dirty="0"/>
                    </a:p>
                  </a:txBody>
                  <a:tcPr/>
                </a:tc>
                <a:tc>
                  <a:txBody>
                    <a:bodyPr/>
                    <a:lstStyle/>
                    <a:p>
                      <a:r>
                        <a:rPr lang="en-US" altLang="zh-CN" dirty="0"/>
                        <a:t>0.56</a:t>
                      </a:r>
                      <a:endParaRPr lang="zh-CN" altLang="en-US" dirty="0"/>
                    </a:p>
                  </a:txBody>
                  <a:tcPr/>
                </a:tc>
                <a:tc>
                  <a:txBody>
                    <a:bodyPr/>
                    <a:lstStyle/>
                    <a:p>
                      <a:r>
                        <a:rPr lang="en-US" altLang="zh-CN" dirty="0"/>
                        <a:t>0.57</a:t>
                      </a:r>
                      <a:endParaRPr lang="zh-CN" altLang="en-US" dirty="0"/>
                    </a:p>
                  </a:txBody>
                  <a:tcPr/>
                </a:tc>
                <a:tc>
                  <a:txBody>
                    <a:bodyPr/>
                    <a:lstStyle/>
                    <a:p>
                      <a:r>
                        <a:rPr lang="en-US" altLang="zh-CN" dirty="0"/>
                        <a:t>0.54</a:t>
                      </a:r>
                      <a:endParaRPr lang="zh-CN" altLang="en-US" dirty="0"/>
                    </a:p>
                  </a:txBody>
                  <a:tcPr/>
                </a:tc>
                <a:tc>
                  <a:txBody>
                    <a:bodyPr/>
                    <a:lstStyle/>
                    <a:p>
                      <a:r>
                        <a:rPr lang="en-US" altLang="zh-CN" dirty="0"/>
                        <a:t>0.57 </a:t>
                      </a:r>
                      <a:endParaRPr lang="zh-CN" altLang="en-US" dirty="0"/>
                    </a:p>
                  </a:txBody>
                  <a:tcPr/>
                </a:tc>
                <a:tc>
                  <a:txBody>
                    <a:bodyPr/>
                    <a:lstStyle/>
                    <a:p>
                      <a:r>
                        <a:rPr lang="en-US" altLang="zh-CN" dirty="0"/>
                        <a:t>0.55</a:t>
                      </a:r>
                      <a:endParaRPr lang="zh-CN" altLang="en-US" dirty="0"/>
                    </a:p>
                  </a:txBody>
                  <a:tcPr/>
                </a:tc>
                <a:extLst>
                  <a:ext uri="{0D108BD9-81ED-4DB2-BD59-A6C34878D82A}">
                    <a16:rowId xmlns:a16="http://schemas.microsoft.com/office/drawing/2014/main" val="10003"/>
                  </a:ext>
                </a:extLst>
              </a:tr>
              <a:tr h="494000">
                <a:tc>
                  <a:txBody>
                    <a:bodyPr/>
                    <a:lstStyle/>
                    <a:p>
                      <a:pPr marL="0" marR="0" indent="0" defTabSz="914400" eaLnBrk="1" fontAlgn="auto" latinLnBrk="0" hangingPunct="1">
                        <a:lnSpc>
                          <a:spcPct val="100000"/>
                        </a:lnSpc>
                        <a:spcBef>
                          <a:spcPts val="0"/>
                        </a:spcBef>
                        <a:spcAft>
                          <a:spcPts val="0"/>
                        </a:spcAft>
                        <a:buClrTx/>
                        <a:buSzTx/>
                        <a:buFontTx/>
                        <a:buNone/>
                        <a:defRPr/>
                      </a:pPr>
                      <a:r>
                        <a:rPr lang="en-US" altLang="zh-CN" dirty="0" err="1"/>
                        <a:t>DistilBert</a:t>
                      </a:r>
                      <a:r>
                        <a:rPr lang="en-US" altLang="zh-CN" dirty="0"/>
                        <a:t>-Bi-GRU</a:t>
                      </a:r>
                      <a:endParaRPr lang="zh-CN" altLang="en-US" dirty="0"/>
                    </a:p>
                  </a:txBody>
                  <a:tcPr/>
                </a:tc>
                <a:tc>
                  <a:txBody>
                    <a:bodyPr/>
                    <a:lstStyle/>
                    <a:p>
                      <a:r>
                        <a:rPr lang="en-US" altLang="zh-CN" dirty="0"/>
                        <a:t>0.56</a:t>
                      </a:r>
                      <a:endParaRPr lang="zh-CN" altLang="en-US" dirty="0"/>
                    </a:p>
                  </a:txBody>
                  <a:tcPr/>
                </a:tc>
                <a:tc>
                  <a:txBody>
                    <a:bodyPr/>
                    <a:lstStyle/>
                    <a:p>
                      <a:r>
                        <a:rPr lang="en-US" altLang="zh-CN" dirty="0"/>
                        <a:t>0.57</a:t>
                      </a:r>
                      <a:endParaRPr lang="zh-CN" altLang="en-US" dirty="0"/>
                    </a:p>
                  </a:txBody>
                  <a:tcPr/>
                </a:tc>
                <a:tc>
                  <a:txBody>
                    <a:bodyPr/>
                    <a:lstStyle/>
                    <a:p>
                      <a:r>
                        <a:rPr lang="en-US" altLang="zh-CN" dirty="0"/>
                        <a:t>0.57</a:t>
                      </a:r>
                      <a:endParaRPr lang="zh-CN" altLang="en-US" dirty="0"/>
                    </a:p>
                  </a:txBody>
                  <a:tcPr/>
                </a:tc>
                <a:tc>
                  <a:txBody>
                    <a:bodyPr/>
                    <a:lstStyle/>
                    <a:p>
                      <a:r>
                        <a:rPr lang="en-US" altLang="zh-CN" dirty="0"/>
                        <a:t>0.57</a:t>
                      </a:r>
                      <a:endParaRPr lang="zh-CN" altLang="en-US" dirty="0"/>
                    </a:p>
                  </a:txBody>
                  <a:tcPr/>
                </a:tc>
                <a:tc>
                  <a:txBody>
                    <a:bodyPr/>
                    <a:lstStyle/>
                    <a:p>
                      <a:r>
                        <a:rPr lang="en-US" altLang="zh-CN" dirty="0"/>
                        <a:t>0.55</a:t>
                      </a:r>
                      <a:endParaRPr lang="zh-CN" altLang="en-US" dirty="0"/>
                    </a:p>
                  </a:txBody>
                  <a:tcPr/>
                </a:tc>
                <a:extLst>
                  <a:ext uri="{0D108BD9-81ED-4DB2-BD59-A6C34878D82A}">
                    <a16:rowId xmlns:a16="http://schemas.microsoft.com/office/drawing/2014/main" val="10004"/>
                  </a:ext>
                </a:extLst>
              </a:tr>
              <a:tr h="494000">
                <a:tc>
                  <a:txBody>
                    <a:bodyPr/>
                    <a:lstStyle/>
                    <a:p>
                      <a:pPr marL="0" marR="0" indent="0" defTabSz="914400" eaLnBrk="1" fontAlgn="auto" latinLnBrk="0" hangingPunct="1">
                        <a:lnSpc>
                          <a:spcPct val="100000"/>
                        </a:lnSpc>
                        <a:spcBef>
                          <a:spcPts val="0"/>
                        </a:spcBef>
                        <a:spcAft>
                          <a:spcPts val="0"/>
                        </a:spcAft>
                        <a:buClrTx/>
                        <a:buSzTx/>
                        <a:buFontTx/>
                        <a:buNone/>
                        <a:defRPr/>
                      </a:pPr>
                      <a:r>
                        <a:rPr lang="en-US" altLang="zh-CN" dirty="0" err="1"/>
                        <a:t>DistilBert</a:t>
                      </a:r>
                      <a:r>
                        <a:rPr lang="en-US" altLang="zh-CN" dirty="0"/>
                        <a:t>-LSTM</a:t>
                      </a:r>
                      <a:endParaRPr lang="zh-CN" altLang="en-US" dirty="0"/>
                    </a:p>
                  </a:txBody>
                  <a:tcPr/>
                </a:tc>
                <a:tc>
                  <a:txBody>
                    <a:bodyPr/>
                    <a:lstStyle/>
                    <a:p>
                      <a:r>
                        <a:rPr lang="en-US" altLang="zh-CN" dirty="0"/>
                        <a:t>0.57</a:t>
                      </a:r>
                    </a:p>
                  </a:txBody>
                  <a:tcPr/>
                </a:tc>
                <a:tc>
                  <a:txBody>
                    <a:bodyPr/>
                    <a:lstStyle/>
                    <a:p>
                      <a:r>
                        <a:rPr lang="en-US" altLang="zh-CN" dirty="0"/>
                        <a:t>0.57 </a:t>
                      </a:r>
                    </a:p>
                  </a:txBody>
                  <a:tcPr/>
                </a:tc>
                <a:tc>
                  <a:txBody>
                    <a:bodyPr/>
                    <a:lstStyle/>
                    <a:p>
                      <a:r>
                        <a:rPr lang="en-US" altLang="zh-CN" dirty="0"/>
                        <a:t>0.51 </a:t>
                      </a:r>
                    </a:p>
                  </a:txBody>
                  <a:tcPr/>
                </a:tc>
                <a:tc>
                  <a:txBody>
                    <a:bodyPr/>
                    <a:lstStyle/>
                    <a:p>
                      <a:r>
                        <a:rPr lang="en-US" altLang="zh-CN" dirty="0"/>
                        <a:t>0.57 </a:t>
                      </a:r>
                    </a:p>
                  </a:txBody>
                  <a:tcPr/>
                </a:tc>
                <a:tc>
                  <a:txBody>
                    <a:bodyPr/>
                    <a:lstStyle/>
                    <a:p>
                      <a:r>
                        <a:rPr lang="en-US" altLang="zh-CN" dirty="0"/>
                        <a:t>0.53 </a:t>
                      </a:r>
                    </a:p>
                  </a:txBody>
                  <a:tcPr/>
                </a:tc>
                <a:extLst>
                  <a:ext uri="{0D108BD9-81ED-4DB2-BD59-A6C34878D82A}">
                    <a16:rowId xmlns:a16="http://schemas.microsoft.com/office/drawing/2014/main" val="1733048939"/>
                  </a:ext>
                </a:extLst>
              </a:tr>
              <a:tr h="494000">
                <a:tc>
                  <a:txBody>
                    <a:bodyPr/>
                    <a:lstStyle/>
                    <a:p>
                      <a:pPr marL="0" marR="0" indent="0" defTabSz="914400" eaLnBrk="1" fontAlgn="auto" latinLnBrk="0" hangingPunct="1">
                        <a:lnSpc>
                          <a:spcPct val="100000"/>
                        </a:lnSpc>
                        <a:spcBef>
                          <a:spcPts val="0"/>
                        </a:spcBef>
                        <a:spcAft>
                          <a:spcPts val="0"/>
                        </a:spcAft>
                        <a:buClrTx/>
                        <a:buSzTx/>
                        <a:buFontTx/>
                        <a:buNone/>
                        <a:defRPr/>
                      </a:pPr>
                      <a:r>
                        <a:rPr lang="en-US" altLang="zh-CN" dirty="0" err="1"/>
                        <a:t>DistilBert</a:t>
                      </a:r>
                      <a:r>
                        <a:rPr lang="en-US" altLang="zh-CN" dirty="0"/>
                        <a:t>-Bi-LSTM</a:t>
                      </a:r>
                      <a:endParaRPr lang="zh-CN" altLang="en-US" dirty="0"/>
                    </a:p>
                  </a:txBody>
                  <a:tcPr/>
                </a:tc>
                <a:tc>
                  <a:txBody>
                    <a:bodyPr/>
                    <a:lstStyle/>
                    <a:p>
                      <a:r>
                        <a:rPr lang="en-US" altLang="zh-CN" dirty="0">
                          <a:solidFill>
                            <a:srgbClr val="FF0000"/>
                          </a:solidFill>
                        </a:rPr>
                        <a:t>0.58</a:t>
                      </a:r>
                    </a:p>
                  </a:txBody>
                  <a:tcPr/>
                </a:tc>
                <a:tc>
                  <a:txBody>
                    <a:bodyPr/>
                    <a:lstStyle/>
                    <a:p>
                      <a:r>
                        <a:rPr lang="en-US" altLang="zh-CN" dirty="0">
                          <a:solidFill>
                            <a:srgbClr val="FF0000"/>
                          </a:solidFill>
                        </a:rPr>
                        <a:t>0.58</a:t>
                      </a:r>
                    </a:p>
                  </a:txBody>
                  <a:tcPr/>
                </a:tc>
                <a:tc>
                  <a:txBody>
                    <a:bodyPr/>
                    <a:lstStyle/>
                    <a:p>
                      <a:r>
                        <a:rPr lang="en-US" altLang="zh-CN" dirty="0">
                          <a:solidFill>
                            <a:srgbClr val="FF0000"/>
                          </a:solidFill>
                        </a:rPr>
                        <a:t>0.60</a:t>
                      </a:r>
                    </a:p>
                  </a:txBody>
                  <a:tcPr/>
                </a:tc>
                <a:tc>
                  <a:txBody>
                    <a:bodyPr/>
                    <a:lstStyle/>
                    <a:p>
                      <a:r>
                        <a:rPr lang="en-US" altLang="zh-CN" dirty="0">
                          <a:solidFill>
                            <a:srgbClr val="FF0000"/>
                          </a:solidFill>
                        </a:rPr>
                        <a:t>0.58</a:t>
                      </a:r>
                    </a:p>
                  </a:txBody>
                  <a:tcPr/>
                </a:tc>
                <a:tc>
                  <a:txBody>
                    <a:bodyPr/>
                    <a:lstStyle/>
                    <a:p>
                      <a:r>
                        <a:rPr lang="en-US" altLang="zh-CN" dirty="0">
                          <a:solidFill>
                            <a:srgbClr val="FF0000"/>
                          </a:solidFill>
                        </a:rPr>
                        <a:t>0.59</a:t>
                      </a:r>
                    </a:p>
                  </a:txBody>
                  <a:tcPr/>
                </a:tc>
                <a:extLst>
                  <a:ext uri="{0D108BD9-81ED-4DB2-BD59-A6C34878D82A}">
                    <a16:rowId xmlns:a16="http://schemas.microsoft.com/office/drawing/2014/main" val="1733064291"/>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8D1859-7CCD-F50F-318C-E1C646178940}"/>
              </a:ext>
            </a:extLst>
          </p:cNvPr>
          <p:cNvPicPr>
            <a:picLocks noChangeAspect="1"/>
          </p:cNvPicPr>
          <p:nvPr/>
        </p:nvPicPr>
        <p:blipFill>
          <a:blip r:embed="rId3"/>
          <a:stretch>
            <a:fillRect/>
          </a:stretch>
        </p:blipFill>
        <p:spPr>
          <a:xfrm>
            <a:off x="982472" y="1143000"/>
            <a:ext cx="3634153" cy="5524500"/>
          </a:xfrm>
          <a:prstGeom prst="rect">
            <a:avLst/>
          </a:prstGeom>
        </p:spPr>
      </p:pic>
      <p:pic>
        <p:nvPicPr>
          <p:cNvPr id="5" name="图片 4">
            <a:extLst>
              <a:ext uri="{FF2B5EF4-FFF2-40B4-BE49-F238E27FC236}">
                <a16:creationId xmlns:a16="http://schemas.microsoft.com/office/drawing/2014/main" id="{E3950275-646B-6625-FCCA-609F22E1983A}"/>
              </a:ext>
            </a:extLst>
          </p:cNvPr>
          <p:cNvPicPr>
            <a:picLocks noChangeAspect="1"/>
          </p:cNvPicPr>
          <p:nvPr/>
        </p:nvPicPr>
        <p:blipFill>
          <a:blip r:embed="rId4"/>
          <a:stretch>
            <a:fillRect/>
          </a:stretch>
        </p:blipFill>
        <p:spPr>
          <a:xfrm>
            <a:off x="5486400" y="2171700"/>
            <a:ext cx="5689600" cy="4267200"/>
          </a:xfrm>
          <a:prstGeom prst="rect">
            <a:avLst/>
          </a:prstGeom>
        </p:spPr>
      </p:pic>
      <p:sp>
        <p:nvSpPr>
          <p:cNvPr id="6" name="object 3">
            <a:extLst>
              <a:ext uri="{FF2B5EF4-FFF2-40B4-BE49-F238E27FC236}">
                <a16:creationId xmlns:a16="http://schemas.microsoft.com/office/drawing/2014/main" id="{DFF05327-930A-5322-B61F-AE62AA2F8CC0}"/>
              </a:ext>
            </a:extLst>
          </p:cNvPr>
          <p:cNvSpPr txBox="1"/>
          <p:nvPr/>
        </p:nvSpPr>
        <p:spPr>
          <a:xfrm>
            <a:off x="916939" y="456691"/>
            <a:ext cx="4569461" cy="566420"/>
          </a:xfrm>
          <a:prstGeom prst="rect">
            <a:avLst/>
          </a:prstGeom>
        </p:spPr>
        <p:txBody>
          <a:bodyPr vert="horz" wrap="square" lIns="0" tIns="12700" rIns="0" bIns="0" rtlCol="0">
            <a:spAutoFit/>
          </a:bodyPr>
          <a:lstStyle>
            <a:lvl1pPr>
              <a:defRPr sz="5400" b="0" i="0">
                <a:solidFill>
                  <a:schemeClr val="tx1"/>
                </a:solidFill>
                <a:latin typeface="Georgia" panose="02040502050405020303"/>
                <a:ea typeface="+mj-ea"/>
                <a:cs typeface="Georgia" panose="02040502050405020303"/>
              </a:defRPr>
            </a:lvl1pPr>
          </a:lstStyle>
          <a:p>
            <a:pPr marL="12700">
              <a:spcBef>
                <a:spcPts val="100"/>
              </a:spcBef>
            </a:pPr>
            <a:r>
              <a:rPr lang="en-US" altLang="zh-CN" sz="3600" kern="0" spc="-50" dirty="0"/>
              <a:t>Data</a:t>
            </a:r>
            <a:r>
              <a:rPr lang="zh-CN" altLang="en-US" sz="3600" kern="0" spc="-50" dirty="0"/>
              <a:t> </a:t>
            </a:r>
            <a:r>
              <a:rPr lang="en-US" altLang="zh-CN" sz="3600" kern="0" spc="-50" dirty="0"/>
              <a:t>Distribution</a:t>
            </a:r>
            <a:endParaRPr lang="en-US" sz="3600" kern="0" spc="-50" dirty="0"/>
          </a:p>
        </p:txBody>
      </p:sp>
      <p:sp>
        <p:nvSpPr>
          <p:cNvPr id="7" name="object 3">
            <a:extLst>
              <a:ext uri="{FF2B5EF4-FFF2-40B4-BE49-F238E27FC236}">
                <a16:creationId xmlns:a16="http://schemas.microsoft.com/office/drawing/2014/main" id="{C2C90447-7C2E-792C-9255-D250EF9B3B9F}"/>
              </a:ext>
            </a:extLst>
          </p:cNvPr>
          <p:cNvSpPr txBox="1"/>
          <p:nvPr/>
        </p:nvSpPr>
        <p:spPr>
          <a:xfrm>
            <a:off x="6096000" y="1330170"/>
            <a:ext cx="4569461" cy="566420"/>
          </a:xfrm>
          <a:prstGeom prst="rect">
            <a:avLst/>
          </a:prstGeom>
        </p:spPr>
        <p:txBody>
          <a:bodyPr vert="horz" wrap="square" lIns="0" tIns="12700" rIns="0" bIns="0" rtlCol="0">
            <a:spAutoFit/>
          </a:bodyPr>
          <a:lstStyle>
            <a:lvl1pPr>
              <a:defRPr sz="5400" b="0" i="0">
                <a:solidFill>
                  <a:schemeClr val="tx1"/>
                </a:solidFill>
                <a:latin typeface="Georgia" panose="02040502050405020303"/>
                <a:ea typeface="+mj-ea"/>
                <a:cs typeface="Georgia" panose="02040502050405020303"/>
              </a:defRPr>
            </a:lvl1pPr>
          </a:lstStyle>
          <a:p>
            <a:pPr marL="12700" algn="ctr">
              <a:spcBef>
                <a:spcPts val="100"/>
              </a:spcBef>
            </a:pPr>
            <a:r>
              <a:rPr lang="en-US" altLang="zh-CN" sz="3600" kern="0" spc="-50" dirty="0"/>
              <a:t>Overfitting</a:t>
            </a:r>
            <a:endParaRPr lang="en-US" sz="3600" kern="0" spc="-50" dirty="0"/>
          </a:p>
        </p:txBody>
      </p:sp>
    </p:spTree>
    <p:extLst>
      <p:ext uri="{BB962C8B-B14F-4D97-AF65-F5344CB8AC3E}">
        <p14:creationId xmlns:p14="http://schemas.microsoft.com/office/powerpoint/2010/main" val="2433183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916940" y="1349752"/>
            <a:ext cx="9919750" cy="1045845"/>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r>
              <a:rPr lang="en-US" altLang="zh-CN" sz="3200" dirty="0"/>
              <a:t> </a:t>
            </a:r>
            <a:endParaRPr lang="en-US" altLang="zh-CN" sz="3600" dirty="0"/>
          </a:p>
          <a:p>
            <a:endParaRPr lang="en-US" altLang="zh-CN" sz="3600" dirty="0"/>
          </a:p>
        </p:txBody>
      </p:sp>
      <p:pic>
        <p:nvPicPr>
          <p:cNvPr id="6" name="object 2"/>
          <p:cNvPicPr/>
          <p:nvPr/>
        </p:nvPicPr>
        <p:blipFill>
          <a:blip r:embed="rId3" cstate="print"/>
          <a:stretch>
            <a:fillRect/>
          </a:stretch>
        </p:blipFill>
        <p:spPr>
          <a:xfrm>
            <a:off x="838200" y="1215928"/>
            <a:ext cx="10515600" cy="25401"/>
          </a:xfrm>
          <a:prstGeom prst="rect">
            <a:avLst/>
          </a:prstGeom>
        </p:spPr>
      </p:pic>
      <p:sp>
        <p:nvSpPr>
          <p:cNvPr id="7" name="object 3"/>
          <p:cNvSpPr txBox="1">
            <a:spLocks noGrp="1"/>
          </p:cNvSpPr>
          <p:nvPr>
            <p:ph type="title"/>
          </p:nvPr>
        </p:nvSpPr>
        <p:spPr>
          <a:xfrm>
            <a:off x="916940" y="457200"/>
            <a:ext cx="5383530" cy="566420"/>
          </a:xfrm>
          <a:prstGeom prst="rect">
            <a:avLst/>
          </a:prstGeom>
        </p:spPr>
        <p:txBody>
          <a:bodyPr vert="horz" wrap="square" lIns="0" tIns="12700" rIns="0" bIns="0" rtlCol="0">
            <a:spAutoFit/>
          </a:bodyPr>
          <a:lstStyle/>
          <a:p>
            <a:pPr marL="12700">
              <a:lnSpc>
                <a:spcPct val="100000"/>
              </a:lnSpc>
              <a:spcBef>
                <a:spcPts val="100"/>
              </a:spcBef>
            </a:pPr>
            <a:r>
              <a:rPr lang="en-US" sz="3600"/>
              <a:t>Experiment Analysis</a:t>
            </a:r>
          </a:p>
        </p:txBody>
      </p:sp>
      <p:sp>
        <p:nvSpPr>
          <p:cNvPr id="8" name="object 4"/>
          <p:cNvSpPr txBox="1"/>
          <p:nvPr/>
        </p:nvSpPr>
        <p:spPr>
          <a:xfrm>
            <a:off x="916940" y="1371600"/>
            <a:ext cx="10998835" cy="6183630"/>
          </a:xfrm>
          <a:prstGeom prst="rect">
            <a:avLst/>
          </a:prstGeom>
        </p:spPr>
        <p:txBody>
          <a:bodyPr vert="horz" wrap="square" lIns="0" tIns="52069" rIns="0" bIns="0" rtlCol="0">
            <a:spAutoFit/>
          </a:bodyPr>
          <a:lstStyle/>
          <a:p>
            <a:pPr marL="241300" marR="5080"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Overfitting:</a:t>
            </a:r>
          </a:p>
          <a:p>
            <a:pPr marL="698500" marR="5080" lvl="1"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It may be caused by complex model architecture and small scale of dataset.</a:t>
            </a:r>
          </a:p>
          <a:p>
            <a:pPr marL="241300" marR="5080"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Low accuracy:</a:t>
            </a:r>
          </a:p>
          <a:p>
            <a:pPr marL="698500" marR="5080" lvl="1"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There are too many noise data in job descrption.</a:t>
            </a:r>
          </a:p>
          <a:p>
            <a:pPr marL="698500" marR="5080" lvl="1"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There are too many kinds of job positions and some of them are very similar.</a:t>
            </a:r>
          </a:p>
          <a:p>
            <a:pPr marL="698500" marR="5080" lvl="1" indent="-228600" algn="just">
              <a:lnSpc>
                <a:spcPct val="15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The amount of data varies for each job position.</a:t>
            </a:r>
          </a:p>
          <a:p>
            <a:pPr marL="698500" marR="5080" lvl="1" indent="-228600" algn="just">
              <a:lnSpc>
                <a:spcPct val="150000"/>
              </a:lnSpc>
              <a:spcBef>
                <a:spcPts val="410"/>
              </a:spcBef>
              <a:buFont typeface="Arial" panose="020B0604020202020204"/>
              <a:buChar char="•"/>
              <a:tabLst>
                <a:tab pos="241300" algn="l"/>
              </a:tabLst>
            </a:pPr>
            <a:endParaRPr lang="en-US" sz="2800" dirty="0">
              <a:latin typeface="Georgia" panose="02040502050405020303"/>
              <a:cs typeface="Georgia" panose="020405020504050203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916940" y="1349752"/>
            <a:ext cx="9919750" cy="1045845"/>
          </a:xfrm>
          <a:prstGeom prst="rect">
            <a:avLst/>
          </a:prstGeom>
        </p:spPr>
        <p:txBody>
          <a:bodyPr wrap="square" lIns="0" tIns="0" rIns="0" bIns="0">
            <a:spAutoFit/>
          </a:bodyPr>
          <a:lstStyle>
            <a:lvl1pPr>
              <a:defRPr sz="5400" b="0" i="0">
                <a:solidFill>
                  <a:schemeClr val="tx1"/>
                </a:solidFill>
                <a:latin typeface="Georgia" panose="02040502050405020303"/>
                <a:ea typeface="+mj-ea"/>
                <a:cs typeface="Georgia" panose="02040502050405020303"/>
              </a:defRPr>
            </a:lvl1pPr>
          </a:lstStyle>
          <a:p>
            <a:r>
              <a:rPr lang="en-US" altLang="zh-CN" sz="3200" dirty="0"/>
              <a:t> </a:t>
            </a:r>
            <a:endParaRPr lang="en-US" altLang="zh-CN" sz="3600" dirty="0"/>
          </a:p>
          <a:p>
            <a:endParaRPr lang="en-US" altLang="zh-CN" sz="3600" dirty="0"/>
          </a:p>
        </p:txBody>
      </p:sp>
      <p:pic>
        <p:nvPicPr>
          <p:cNvPr id="6" name="object 2"/>
          <p:cNvPicPr/>
          <p:nvPr/>
        </p:nvPicPr>
        <p:blipFill>
          <a:blip r:embed="rId3" cstate="print"/>
          <a:stretch>
            <a:fillRect/>
          </a:stretch>
        </p:blipFill>
        <p:spPr>
          <a:xfrm>
            <a:off x="838200" y="1215928"/>
            <a:ext cx="10515600" cy="25401"/>
          </a:xfrm>
          <a:prstGeom prst="rect">
            <a:avLst/>
          </a:prstGeom>
        </p:spPr>
      </p:pic>
      <p:sp>
        <p:nvSpPr>
          <p:cNvPr id="7" name="object 3"/>
          <p:cNvSpPr txBox="1">
            <a:spLocks noGrp="1"/>
          </p:cNvSpPr>
          <p:nvPr>
            <p:ph type="title"/>
          </p:nvPr>
        </p:nvSpPr>
        <p:spPr>
          <a:xfrm>
            <a:off x="914400" y="457200"/>
            <a:ext cx="5383530" cy="566420"/>
          </a:xfrm>
          <a:prstGeom prst="rect">
            <a:avLst/>
          </a:prstGeom>
        </p:spPr>
        <p:txBody>
          <a:bodyPr vert="horz" wrap="square" lIns="0" tIns="12700" rIns="0" bIns="0" rtlCol="0">
            <a:spAutoFit/>
          </a:bodyPr>
          <a:lstStyle/>
          <a:p>
            <a:pPr marL="12700">
              <a:lnSpc>
                <a:spcPct val="100000"/>
              </a:lnSpc>
              <a:spcBef>
                <a:spcPts val="100"/>
              </a:spcBef>
            </a:pPr>
            <a:r>
              <a:rPr lang="en-US" sz="3600"/>
              <a:t>Expected Solutions</a:t>
            </a:r>
          </a:p>
        </p:txBody>
      </p:sp>
      <p:sp>
        <p:nvSpPr>
          <p:cNvPr id="8" name="object 4"/>
          <p:cNvSpPr txBox="1"/>
          <p:nvPr/>
        </p:nvSpPr>
        <p:spPr>
          <a:xfrm>
            <a:off x="916940" y="1371600"/>
            <a:ext cx="10998835" cy="4297045"/>
          </a:xfrm>
          <a:prstGeom prst="rect">
            <a:avLst/>
          </a:prstGeom>
        </p:spPr>
        <p:txBody>
          <a:bodyPr vert="horz" wrap="square" lIns="0" tIns="52069" rIns="0" bIns="0" rtlCol="0">
            <a:spAutoFit/>
          </a:bodyPr>
          <a:lstStyle/>
          <a:p>
            <a:pPr marL="241300" marR="5080" indent="-228600" algn="just">
              <a:lnSpc>
                <a:spcPct val="10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Solve overfitting</a:t>
            </a:r>
          </a:p>
          <a:p>
            <a:pPr marL="698500" marR="5080" lvl="1" indent="-228600" algn="just">
              <a:lnSpc>
                <a:spcPct val="10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Enlarge dataset</a:t>
            </a:r>
          </a:p>
          <a:p>
            <a:pPr marL="698500" marR="5080" lvl="1" indent="-228600" algn="just">
              <a:lnSpc>
                <a:spcPct val="10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Normalization</a:t>
            </a:r>
          </a:p>
          <a:p>
            <a:pPr marL="698500" marR="5080" lvl="1" indent="-228600" algn="just">
              <a:lnSpc>
                <a:spcPct val="10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Dropout</a:t>
            </a:r>
          </a:p>
          <a:p>
            <a:pPr marL="241300" marR="5080" lvl="0" indent="-228600" algn="just">
              <a:lnSpc>
                <a:spcPct val="10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Increase accuracy</a:t>
            </a:r>
          </a:p>
          <a:p>
            <a:pPr marL="698500" marR="5080" lvl="1" indent="-228600" algn="just">
              <a:lnSpc>
                <a:spcPct val="10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Add class weight</a:t>
            </a:r>
          </a:p>
          <a:p>
            <a:pPr marL="698500" marR="5080" lvl="1" indent="-228600" algn="just">
              <a:lnSpc>
                <a:spcPct val="10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Add other features</a:t>
            </a:r>
          </a:p>
          <a:p>
            <a:pPr marL="698500" marR="5080" lvl="1" indent="-228600" algn="just">
              <a:lnSpc>
                <a:spcPct val="100000"/>
              </a:lnSpc>
              <a:spcBef>
                <a:spcPts val="410"/>
              </a:spcBef>
              <a:buFont typeface="Arial" panose="020B0604020202020204"/>
              <a:buChar char="•"/>
              <a:tabLst>
                <a:tab pos="241300" algn="l"/>
              </a:tabLst>
            </a:pPr>
            <a:r>
              <a:rPr lang="en-US" sz="2800" dirty="0">
                <a:latin typeface="Georgia" panose="02040502050405020303"/>
                <a:cs typeface="Georgia" panose="02040502050405020303"/>
              </a:rPr>
              <a:t>Reduce and merge job positions (computing similarity by description).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7440930" cy="566420"/>
          </a:xfrm>
          <a:prstGeom prst="rect">
            <a:avLst/>
          </a:prstGeom>
        </p:spPr>
        <p:txBody>
          <a:bodyPr vert="horz" wrap="square" lIns="0" tIns="12700" rIns="0" bIns="0" rtlCol="0">
            <a:spAutoFit/>
          </a:bodyPr>
          <a:lstStyle/>
          <a:p>
            <a:pPr marL="12700">
              <a:lnSpc>
                <a:spcPct val="100000"/>
              </a:lnSpc>
              <a:spcBef>
                <a:spcPts val="100"/>
              </a:spcBef>
            </a:pPr>
            <a:r>
              <a:rPr lang="en-US" sz="3600" spc="-50" dirty="0"/>
              <a:t>Webpage</a:t>
            </a:r>
          </a:p>
        </p:txBody>
      </p:sp>
      <p:sp>
        <p:nvSpPr>
          <p:cNvPr id="5" name="object 5"/>
          <p:cNvSpPr txBox="1"/>
          <p:nvPr/>
        </p:nvSpPr>
        <p:spPr>
          <a:xfrm>
            <a:off x="11737340" y="6526614"/>
            <a:ext cx="152400" cy="194310"/>
          </a:xfrm>
          <a:prstGeom prst="rect">
            <a:avLst/>
          </a:prstGeom>
        </p:spPr>
        <p:txBody>
          <a:bodyPr vert="horz" wrap="square" lIns="0" tIns="0" rIns="0" bIns="0" rtlCol="0">
            <a:spAutoFit/>
          </a:bodyPr>
          <a:lstStyle/>
          <a:p>
            <a:pPr marL="38100">
              <a:lnSpc>
                <a:spcPts val="1410"/>
              </a:lnSpc>
            </a:pPr>
            <a:fld id="{81D60167-4931-47E6-BA6A-407CBD079E47}" type="slidenum">
              <a:rPr sz="1200" dirty="0">
                <a:latin typeface="Times New Roman" panose="02020603050405020304"/>
                <a:cs typeface="Times New Roman" panose="02020603050405020304"/>
              </a:rPr>
              <a:t>3</a:t>
            </a:fld>
            <a:endParaRPr sz="1200">
              <a:latin typeface="Times New Roman" panose="02020603050405020304"/>
              <a:cs typeface="Times New Roman" panose="02020603050405020304"/>
            </a:endParaRPr>
          </a:p>
        </p:txBody>
      </p:sp>
      <p:sp>
        <p:nvSpPr>
          <p:cNvPr id="4" name="object 4"/>
          <p:cNvSpPr txBox="1"/>
          <p:nvPr/>
        </p:nvSpPr>
        <p:spPr>
          <a:xfrm>
            <a:off x="916939" y="1434591"/>
            <a:ext cx="10170160" cy="442595"/>
          </a:xfrm>
          <a:prstGeom prst="rect">
            <a:avLst/>
          </a:prstGeom>
        </p:spPr>
        <p:txBody>
          <a:bodyPr vert="horz" wrap="square" lIns="0" tIns="52069" rIns="0" bIns="0" rtlCol="0">
            <a:spAutoFit/>
          </a:bodyPr>
          <a:lstStyle/>
          <a:p>
            <a:pPr marL="241300" marR="5080" indent="-228600" algn="just">
              <a:lnSpc>
                <a:spcPct val="91000"/>
              </a:lnSpc>
              <a:spcBef>
                <a:spcPts val="410"/>
              </a:spcBef>
              <a:buFont typeface="Arial" panose="020B0604020202020204"/>
              <a:buChar char="•"/>
              <a:tabLst>
                <a:tab pos="241300" algn="l"/>
              </a:tabLst>
            </a:pPr>
            <a:r>
              <a:rPr sz="2800" dirty="0">
                <a:latin typeface="Georgia" panose="02040502050405020303"/>
                <a:cs typeface="Georgia" panose="02040502050405020303"/>
                <a:hlinkClick r:id="rId3" action="ppaction://hlinkfile"/>
              </a:rPr>
              <a:t>Webpage</a:t>
            </a:r>
            <a:endParaRPr sz="2800" dirty="0">
              <a:latin typeface="Georgia" panose="02040502050405020303"/>
              <a:cs typeface="Georgia" panose="0204050205040502030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32200" y="2752090"/>
            <a:ext cx="4813300" cy="1353820"/>
          </a:xfrm>
        </p:spPr>
        <p:txBody>
          <a:bodyPr wrap="square"/>
          <a:lstStyle/>
          <a:p>
            <a:pPr algn="ctr"/>
            <a:r>
              <a:rPr kumimoji="1" lang="en-US" altLang="zh-CN" sz="8800" dirty="0"/>
              <a:t>Thanks</a:t>
            </a:r>
            <a:r>
              <a:rPr kumimoji="1" lang="zh-CN" altLang="en-US" sz="8800"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9730740" cy="574040"/>
          </a:xfrm>
          <a:prstGeom prst="rect">
            <a:avLst/>
          </a:prstGeom>
        </p:spPr>
        <p:txBody>
          <a:bodyPr vert="horz" wrap="square" lIns="0" tIns="12700" rIns="0" bIns="0" rtlCol="0">
            <a:spAutoFit/>
          </a:bodyPr>
          <a:lstStyle/>
          <a:p>
            <a:pPr marL="12700">
              <a:lnSpc>
                <a:spcPct val="100000"/>
              </a:lnSpc>
              <a:spcBef>
                <a:spcPts val="100"/>
              </a:spcBef>
            </a:pPr>
            <a:r>
              <a:rPr lang="en-US" sz="3600" spc="-90" dirty="0"/>
              <a:t>System </a:t>
            </a:r>
            <a:r>
              <a:rPr lang="en-US" altLang="zh-CN" sz="3600" spc="-90" dirty="0"/>
              <a:t>D</a:t>
            </a:r>
            <a:r>
              <a:rPr lang="en-US" sz="3600" spc="-90" dirty="0"/>
              <a:t>esign</a:t>
            </a:r>
            <a:r>
              <a:rPr lang="zh-CN" altLang="en-US" sz="3600" spc="-90" dirty="0"/>
              <a:t> </a:t>
            </a:r>
            <a:r>
              <a:rPr lang="en-US" altLang="zh-CN" sz="3600" spc="-90" dirty="0"/>
              <a:t>—</a:t>
            </a:r>
            <a:r>
              <a:rPr lang="zh-CN" altLang="en-US" sz="3600" spc="-90" dirty="0"/>
              <a:t> </a:t>
            </a:r>
            <a:r>
              <a:rPr lang="en-US" altLang="zh-CN" sz="3600" spc="-90" dirty="0"/>
              <a:t>Front-end</a:t>
            </a:r>
            <a:endParaRPr sz="3600" dirty="0"/>
          </a:p>
        </p:txBody>
      </p:sp>
      <p:sp>
        <p:nvSpPr>
          <p:cNvPr id="4" name="object 4"/>
          <p:cNvSpPr txBox="1">
            <a:spLocks noGrp="1"/>
          </p:cNvSpPr>
          <p:nvPr>
            <p:ph type="body" idx="1"/>
          </p:nvPr>
        </p:nvSpPr>
        <p:spPr>
          <a:xfrm>
            <a:off x="685800" y="1680275"/>
            <a:ext cx="5891530" cy="551433"/>
          </a:xfrm>
          <a:prstGeom prst="rect">
            <a:avLst/>
          </a:prstGeom>
        </p:spPr>
        <p:txBody>
          <a:bodyPr vert="horz" wrap="square" lIns="0" tIns="12700" rIns="0" bIns="0" rtlCol="0">
            <a:spAutoFit/>
          </a:bodyPr>
          <a:lstStyle/>
          <a:p>
            <a:pPr marL="443230">
              <a:lnSpc>
                <a:spcPct val="100000"/>
              </a:lnSpc>
            </a:pPr>
            <a:r>
              <a:rPr lang="en-US" sz="3500" dirty="0">
                <a:latin typeface="Georgia" panose="02040502050405020303"/>
                <a:cs typeface="Georgia" panose="02040502050405020303"/>
              </a:rPr>
              <a:t>UI</a:t>
            </a:r>
            <a:r>
              <a:rPr lang="zh-CN" altLang="en-US" sz="3500" dirty="0">
                <a:latin typeface="Georgia" panose="02040502050405020303"/>
                <a:cs typeface="Georgia" panose="02040502050405020303"/>
              </a:rPr>
              <a:t> </a:t>
            </a:r>
            <a:r>
              <a:rPr lang="en-US" altLang="zh-CN" sz="3500" dirty="0">
                <a:latin typeface="Georgia" panose="02040502050405020303"/>
                <a:cs typeface="Georgia" panose="02040502050405020303"/>
              </a:rPr>
              <a:t>Framework</a:t>
            </a:r>
            <a:endParaRPr sz="3500" dirty="0">
              <a:latin typeface="Georgia" panose="02040502050405020303"/>
              <a:cs typeface="Georgia" panose="02040502050405020303"/>
            </a:endParaRPr>
          </a:p>
        </p:txBody>
      </p:sp>
      <p:pic>
        <p:nvPicPr>
          <p:cNvPr id="7" name="object 7"/>
          <p:cNvPicPr/>
          <p:nvPr/>
        </p:nvPicPr>
        <p:blipFill>
          <a:blip r:embed="rId3" cstate="print"/>
          <a:stretch>
            <a:fillRect/>
          </a:stretch>
        </p:blipFill>
        <p:spPr>
          <a:xfrm>
            <a:off x="562356" y="1658112"/>
            <a:ext cx="551688" cy="551688"/>
          </a:xfrm>
          <a:prstGeom prst="rect">
            <a:avLst/>
          </a:prstGeom>
        </p:spPr>
      </p:pic>
      <p:sp>
        <p:nvSpPr>
          <p:cNvPr id="8" name="object 8"/>
          <p:cNvSpPr txBox="1"/>
          <p:nvPr/>
        </p:nvSpPr>
        <p:spPr>
          <a:xfrm>
            <a:off x="11762740" y="6526614"/>
            <a:ext cx="101600" cy="194310"/>
          </a:xfrm>
          <a:prstGeom prst="rect">
            <a:avLst/>
          </a:prstGeom>
        </p:spPr>
        <p:txBody>
          <a:bodyPr vert="horz" wrap="square" lIns="0" tIns="0" rIns="0" bIns="0" rtlCol="0">
            <a:spAutoFit/>
          </a:bodyPr>
          <a:lstStyle/>
          <a:p>
            <a:pPr marL="12700">
              <a:lnSpc>
                <a:spcPts val="1410"/>
              </a:lnSpc>
            </a:pPr>
            <a:r>
              <a:rPr sz="1200" dirty="0">
                <a:latin typeface="Times New Roman" panose="02020603050405020304"/>
                <a:cs typeface="Times New Roman" panose="02020603050405020304"/>
              </a:rPr>
              <a:t>6</a:t>
            </a:r>
            <a:endParaRPr sz="1200">
              <a:latin typeface="Times New Roman" panose="02020603050405020304"/>
              <a:cs typeface="Times New Roman" panose="02020603050405020304"/>
            </a:endParaRPr>
          </a:p>
        </p:txBody>
      </p:sp>
      <p:pic>
        <p:nvPicPr>
          <p:cNvPr id="9" name="Picture 8" descr="Diagram, schematic&#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1517" y="2425435"/>
            <a:ext cx="8608965" cy="31371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97307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spc="-90" dirty="0"/>
              <a:t>Front-end</a:t>
            </a:r>
            <a:r>
              <a:rPr lang="zh-CN" altLang="en-US" sz="3600" spc="-90" dirty="0"/>
              <a:t> </a:t>
            </a:r>
            <a:r>
              <a:rPr lang="en-US" altLang="zh-CN" sz="3600" spc="-90" dirty="0"/>
              <a:t>Design</a:t>
            </a:r>
            <a:endParaRPr sz="3600" dirty="0"/>
          </a:p>
        </p:txBody>
      </p:sp>
      <p:sp>
        <p:nvSpPr>
          <p:cNvPr id="4" name="object 4"/>
          <p:cNvSpPr txBox="1">
            <a:spLocks noGrp="1"/>
          </p:cNvSpPr>
          <p:nvPr>
            <p:ph type="body" idx="1"/>
          </p:nvPr>
        </p:nvSpPr>
        <p:spPr>
          <a:xfrm>
            <a:off x="920611" y="1371600"/>
            <a:ext cx="5891530" cy="566822"/>
          </a:xfrm>
          <a:prstGeom prst="rect">
            <a:avLst/>
          </a:prstGeom>
        </p:spPr>
        <p:txBody>
          <a:bodyPr vert="horz" wrap="square" lIns="0" tIns="12700" rIns="0" bIns="0" rtlCol="0">
            <a:spAutoFit/>
          </a:bodyPr>
          <a:lstStyle/>
          <a:p>
            <a:pPr marL="443230">
              <a:lnSpc>
                <a:spcPct val="100000"/>
              </a:lnSpc>
            </a:pPr>
            <a:r>
              <a:rPr lang="en-US" dirty="0"/>
              <a:t>Homepage </a:t>
            </a:r>
            <a:r>
              <a:rPr lang="en-US" altLang="zh-CN" dirty="0"/>
              <a:t>D</a:t>
            </a:r>
            <a:r>
              <a:rPr lang="en-US" dirty="0"/>
              <a:t>esign</a:t>
            </a:r>
            <a:r>
              <a:rPr lang="en-US" sz="3600" dirty="0"/>
              <a:t> </a:t>
            </a:r>
            <a:endParaRPr sz="3500" dirty="0">
              <a:latin typeface="Georgia" panose="02040502050405020303"/>
              <a:cs typeface="Georgia" panose="02040502050405020303"/>
            </a:endParaRPr>
          </a:p>
        </p:txBody>
      </p:sp>
      <p:pic>
        <p:nvPicPr>
          <p:cNvPr id="7" name="object 7"/>
          <p:cNvPicPr/>
          <p:nvPr/>
        </p:nvPicPr>
        <p:blipFill>
          <a:blip r:embed="rId3" cstate="print"/>
          <a:stretch>
            <a:fillRect/>
          </a:stretch>
        </p:blipFill>
        <p:spPr>
          <a:xfrm>
            <a:off x="562356" y="1447800"/>
            <a:ext cx="551688" cy="551688"/>
          </a:xfrm>
          <a:prstGeom prst="rect">
            <a:avLst/>
          </a:prstGeom>
        </p:spPr>
      </p:pic>
      <p:sp>
        <p:nvSpPr>
          <p:cNvPr id="8" name="object 8"/>
          <p:cNvSpPr txBox="1"/>
          <p:nvPr/>
        </p:nvSpPr>
        <p:spPr>
          <a:xfrm>
            <a:off x="11762740" y="6526614"/>
            <a:ext cx="101600" cy="194310"/>
          </a:xfrm>
          <a:prstGeom prst="rect">
            <a:avLst/>
          </a:prstGeom>
        </p:spPr>
        <p:txBody>
          <a:bodyPr vert="horz" wrap="square" lIns="0" tIns="0" rIns="0" bIns="0" rtlCol="0">
            <a:spAutoFit/>
          </a:bodyPr>
          <a:lstStyle/>
          <a:p>
            <a:pPr marL="12700">
              <a:lnSpc>
                <a:spcPts val="1410"/>
              </a:lnSpc>
            </a:pPr>
            <a:r>
              <a:rPr sz="1200" dirty="0">
                <a:latin typeface="Times New Roman" panose="02020603050405020304"/>
                <a:cs typeface="Times New Roman" panose="02020603050405020304"/>
              </a:rPr>
              <a:t>6</a:t>
            </a:r>
            <a:endParaRPr sz="1200">
              <a:latin typeface="Times New Roman" panose="02020603050405020304"/>
              <a:cs typeface="Times New Roman" panose="02020603050405020304"/>
            </a:endParaRPr>
          </a:p>
        </p:txBody>
      </p:sp>
      <p:pic>
        <p:nvPicPr>
          <p:cNvPr id="10" name="Picture 9" descr="Graphical user interface, website&#10;&#10;Description automatically generated"/>
          <p:cNvPicPr>
            <a:picLocks noChangeAspect="1"/>
          </p:cNvPicPr>
          <p:nvPr/>
        </p:nvPicPr>
        <p:blipFill rotWithShape="1">
          <a:blip r:embed="rId4" cstate="print">
            <a:extLst>
              <a:ext uri="{28A0092B-C50C-407E-A947-70E740481C1C}">
                <a14:useLocalDpi xmlns:a14="http://schemas.microsoft.com/office/drawing/2010/main" val="0"/>
              </a:ext>
            </a:extLst>
          </a:blip>
          <a:srcRect t="972"/>
          <a:stretch>
            <a:fillRect/>
          </a:stretch>
        </p:blipFill>
        <p:spPr bwMode="auto">
          <a:xfrm>
            <a:off x="1279629" y="1981200"/>
            <a:ext cx="5033761" cy="4652231"/>
          </a:xfrm>
          <a:prstGeom prst="rect">
            <a:avLst/>
          </a:prstGeom>
          <a:ln>
            <a:noFill/>
          </a:ln>
        </p:spPr>
      </p:pic>
      <p:sp>
        <p:nvSpPr>
          <p:cNvPr id="5" name="Rectangle 4"/>
          <p:cNvSpPr/>
          <p:nvPr/>
        </p:nvSpPr>
        <p:spPr>
          <a:xfrm>
            <a:off x="1828800" y="1999488"/>
            <a:ext cx="3733800" cy="286512"/>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5562600" y="2133600"/>
            <a:ext cx="18288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7543801" y="1938422"/>
            <a:ext cx="4470398" cy="957116"/>
          </a:xfrm>
          <a:prstGeom prst="rect">
            <a:avLst/>
          </a:prstGeom>
          <a:noFill/>
        </p:spPr>
        <p:txBody>
          <a:bodyPr wrap="square" rtlCol="0">
            <a:spAutoFit/>
          </a:bodyPr>
          <a:lstStyle/>
          <a:p>
            <a:r>
              <a:rPr lang="en-US" dirty="0"/>
              <a:t>Top bar: </a:t>
            </a:r>
            <a:r>
              <a:rPr lang="en-US" dirty="0" err="1"/>
              <a:t>NavMenu</a:t>
            </a:r>
            <a:r>
              <a:rPr lang="en-US" dirty="0"/>
              <a:t> provides navigation functions for the website. We can switch to different pages here. </a:t>
            </a:r>
          </a:p>
        </p:txBody>
      </p:sp>
      <p:sp>
        <p:nvSpPr>
          <p:cNvPr id="15" name="Rectangle 14"/>
          <p:cNvSpPr/>
          <p:nvPr/>
        </p:nvSpPr>
        <p:spPr>
          <a:xfrm>
            <a:off x="2234409" y="2752738"/>
            <a:ext cx="2870991" cy="828662"/>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5105400" y="3124200"/>
            <a:ext cx="2286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7543801" y="2895538"/>
            <a:ext cx="4470398" cy="369332"/>
          </a:xfrm>
          <a:prstGeom prst="rect">
            <a:avLst/>
          </a:prstGeom>
          <a:noFill/>
        </p:spPr>
        <p:txBody>
          <a:bodyPr wrap="square" rtlCol="0">
            <a:spAutoFit/>
          </a:bodyPr>
          <a:lstStyle/>
          <a:p>
            <a:r>
              <a:rPr lang="en-US" dirty="0"/>
              <a:t>Name</a:t>
            </a:r>
            <a:r>
              <a:rPr lang="zh-CN" altLang="en-US" dirty="0"/>
              <a:t> </a:t>
            </a:r>
            <a:r>
              <a:rPr lang="en-US" altLang="zh-CN" dirty="0"/>
              <a:t>of</a:t>
            </a:r>
            <a:r>
              <a:rPr lang="zh-CN" altLang="en-US" dirty="0"/>
              <a:t> </a:t>
            </a:r>
            <a:r>
              <a:rPr lang="en-US" dirty="0"/>
              <a:t>Project</a:t>
            </a:r>
            <a:r>
              <a:rPr lang="zh-CN" altLang="en-US" dirty="0"/>
              <a:t> </a:t>
            </a:r>
            <a:endParaRPr lang="en-US" dirty="0"/>
          </a:p>
        </p:txBody>
      </p:sp>
      <p:sp>
        <p:nvSpPr>
          <p:cNvPr id="19" name="TextBox 18"/>
          <p:cNvSpPr txBox="1"/>
          <p:nvPr/>
        </p:nvSpPr>
        <p:spPr>
          <a:xfrm>
            <a:off x="7543801" y="5634698"/>
            <a:ext cx="4470398" cy="369332"/>
          </a:xfrm>
          <a:prstGeom prst="rect">
            <a:avLst/>
          </a:prstGeom>
          <a:noFill/>
        </p:spPr>
        <p:txBody>
          <a:bodyPr wrap="square" rtlCol="0">
            <a:spAutoFit/>
          </a:bodyPr>
          <a:lstStyle/>
          <a:p>
            <a:r>
              <a:rPr lang="en-US" dirty="0"/>
              <a:t>Objective</a:t>
            </a:r>
            <a:r>
              <a:rPr lang="zh-CN" altLang="en-US" dirty="0"/>
              <a:t> </a:t>
            </a:r>
            <a:r>
              <a:rPr lang="en-US" altLang="zh-CN" dirty="0"/>
              <a:t>of</a:t>
            </a:r>
            <a:r>
              <a:rPr lang="zh-CN" altLang="en-US" dirty="0"/>
              <a:t> </a:t>
            </a:r>
            <a:r>
              <a:rPr lang="en-US" dirty="0"/>
              <a:t>Project</a:t>
            </a:r>
          </a:p>
        </p:txBody>
      </p:sp>
      <p:sp>
        <p:nvSpPr>
          <p:cNvPr id="20" name="Rectangle 19"/>
          <p:cNvSpPr/>
          <p:nvPr/>
        </p:nvSpPr>
        <p:spPr>
          <a:xfrm>
            <a:off x="2224577" y="5227741"/>
            <a:ext cx="3185623" cy="1423978"/>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5410200" y="5791200"/>
            <a:ext cx="1981200" cy="460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engineering drawing&#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147" y="1974227"/>
            <a:ext cx="5559547" cy="3777495"/>
          </a:xfrm>
          <a:prstGeom prst="rect">
            <a:avLst/>
          </a:prstGeom>
        </p:spPr>
      </p:pic>
      <p:pic>
        <p:nvPicPr>
          <p:cNvPr id="2" name="object 2"/>
          <p:cNvPicPr/>
          <p:nvPr/>
        </p:nvPicPr>
        <p:blipFill>
          <a:blip r:embed="rId3"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97307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spc="-90" dirty="0"/>
              <a:t>Front-end</a:t>
            </a:r>
            <a:r>
              <a:rPr lang="zh-CN" altLang="en-US" sz="3600" spc="-90" dirty="0"/>
              <a:t> </a:t>
            </a:r>
            <a:r>
              <a:rPr lang="en-US" altLang="zh-CN" sz="3600" spc="-90" dirty="0"/>
              <a:t>Design</a:t>
            </a:r>
            <a:endParaRPr sz="3600" dirty="0"/>
          </a:p>
        </p:txBody>
      </p:sp>
      <p:sp>
        <p:nvSpPr>
          <p:cNvPr id="4" name="object 4"/>
          <p:cNvSpPr txBox="1">
            <a:spLocks noGrp="1"/>
          </p:cNvSpPr>
          <p:nvPr>
            <p:ph type="body" idx="1"/>
          </p:nvPr>
        </p:nvSpPr>
        <p:spPr>
          <a:xfrm>
            <a:off x="920611" y="1371600"/>
            <a:ext cx="5891530" cy="566822"/>
          </a:xfrm>
          <a:prstGeom prst="rect">
            <a:avLst/>
          </a:prstGeom>
        </p:spPr>
        <p:txBody>
          <a:bodyPr vert="horz" wrap="square" lIns="0" tIns="12700" rIns="0" bIns="0" rtlCol="0">
            <a:spAutoFit/>
          </a:bodyPr>
          <a:lstStyle/>
          <a:p>
            <a:pPr marL="443230">
              <a:lnSpc>
                <a:spcPct val="100000"/>
              </a:lnSpc>
            </a:pPr>
            <a:r>
              <a:rPr lang="en-US" dirty="0"/>
              <a:t>Homepage </a:t>
            </a:r>
            <a:r>
              <a:rPr lang="en-US" altLang="zh-CN" dirty="0"/>
              <a:t>D</a:t>
            </a:r>
            <a:r>
              <a:rPr lang="en-US" dirty="0"/>
              <a:t>esign</a:t>
            </a:r>
            <a:r>
              <a:rPr lang="en-US" sz="3600" dirty="0"/>
              <a:t> </a:t>
            </a:r>
            <a:endParaRPr sz="3500" dirty="0">
              <a:latin typeface="Georgia" panose="02040502050405020303"/>
              <a:cs typeface="Georgia" panose="02040502050405020303"/>
            </a:endParaRPr>
          </a:p>
        </p:txBody>
      </p:sp>
      <p:pic>
        <p:nvPicPr>
          <p:cNvPr id="7" name="object 7"/>
          <p:cNvPicPr/>
          <p:nvPr/>
        </p:nvPicPr>
        <p:blipFill>
          <a:blip r:embed="rId4" cstate="print"/>
          <a:stretch>
            <a:fillRect/>
          </a:stretch>
        </p:blipFill>
        <p:spPr>
          <a:xfrm>
            <a:off x="562356" y="1447800"/>
            <a:ext cx="551688" cy="551688"/>
          </a:xfrm>
          <a:prstGeom prst="rect">
            <a:avLst/>
          </a:prstGeom>
        </p:spPr>
      </p:pic>
      <p:sp>
        <p:nvSpPr>
          <p:cNvPr id="8" name="object 8"/>
          <p:cNvSpPr txBox="1"/>
          <p:nvPr/>
        </p:nvSpPr>
        <p:spPr>
          <a:xfrm>
            <a:off x="11762740" y="6526614"/>
            <a:ext cx="101600" cy="194310"/>
          </a:xfrm>
          <a:prstGeom prst="rect">
            <a:avLst/>
          </a:prstGeom>
        </p:spPr>
        <p:txBody>
          <a:bodyPr vert="horz" wrap="square" lIns="0" tIns="0" rIns="0" bIns="0" rtlCol="0">
            <a:spAutoFit/>
          </a:bodyPr>
          <a:lstStyle/>
          <a:p>
            <a:pPr marL="12700">
              <a:lnSpc>
                <a:spcPts val="1410"/>
              </a:lnSpc>
            </a:pPr>
            <a:r>
              <a:rPr sz="1200" dirty="0">
                <a:latin typeface="Times New Roman" panose="02020603050405020304"/>
                <a:cs typeface="Times New Roman" panose="02020603050405020304"/>
              </a:rPr>
              <a:t>6</a:t>
            </a:r>
            <a:endParaRPr sz="1200">
              <a:latin typeface="Times New Roman" panose="02020603050405020304"/>
              <a:cs typeface="Times New Roman" panose="02020603050405020304"/>
            </a:endParaRPr>
          </a:p>
        </p:txBody>
      </p:sp>
      <p:sp>
        <p:nvSpPr>
          <p:cNvPr id="15" name="Rectangle 14"/>
          <p:cNvSpPr/>
          <p:nvPr/>
        </p:nvSpPr>
        <p:spPr>
          <a:xfrm>
            <a:off x="1663240" y="3085724"/>
            <a:ext cx="3899360" cy="1714876"/>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5562600" y="3733800"/>
            <a:ext cx="18288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7516259" y="3262809"/>
            <a:ext cx="4470398" cy="1200329"/>
          </a:xfrm>
          <a:prstGeom prst="rect">
            <a:avLst/>
          </a:prstGeom>
          <a:noFill/>
        </p:spPr>
        <p:txBody>
          <a:bodyPr wrap="square" rtlCol="0">
            <a:spAutoFit/>
          </a:bodyPr>
          <a:lstStyle/>
          <a:p>
            <a:r>
              <a:rPr lang="en-US" altLang="zh-CN" dirty="0"/>
              <a:t>Input</a:t>
            </a:r>
            <a:r>
              <a:rPr lang="zh-CN" altLang="en-US" dirty="0"/>
              <a:t> </a:t>
            </a:r>
            <a:r>
              <a:rPr lang="en-US" altLang="zh-CN" dirty="0"/>
              <a:t>boxes: </a:t>
            </a:r>
            <a:r>
              <a:rPr lang="en-US" dirty="0"/>
              <a:t>Controlled component for user to input their personal information and message they would like to send, which always displays Vue binding values </a:t>
            </a:r>
            <a:r>
              <a:rPr lang="zh-CN" altLang="en-US" dirty="0"/>
              <a:t> </a:t>
            </a:r>
            <a:endParaRPr lang="en-US" dirty="0"/>
          </a:p>
        </p:txBody>
      </p:sp>
      <p:sp>
        <p:nvSpPr>
          <p:cNvPr id="9" name="Rectangle 8"/>
          <p:cNvSpPr/>
          <p:nvPr/>
        </p:nvSpPr>
        <p:spPr>
          <a:xfrm>
            <a:off x="7516259" y="4693954"/>
            <a:ext cx="4470398" cy="923330"/>
          </a:xfrm>
          <a:prstGeom prst="rect">
            <a:avLst/>
          </a:prstGeom>
        </p:spPr>
        <p:txBody>
          <a:bodyPr wrap="square">
            <a:spAutoFit/>
          </a:bodyPr>
          <a:lstStyle/>
          <a:p>
            <a:pPr>
              <a:tabLst>
                <a:tab pos="1151255" algn="l"/>
              </a:tabLst>
            </a:pPr>
            <a:r>
              <a:rPr lang="en-US" dirty="0" err="1">
                <a:latin typeface="Calibri" panose="020F0502020204030204" pitchFamily="34" charset="0"/>
                <a:ea typeface="DengXian" panose="02010600030101010101" pitchFamily="2" charset="-122"/>
                <a:cs typeface="Times New Roman" panose="02020603050405020304" pitchFamily="18" charset="0"/>
              </a:rPr>
              <a:t>Iconbutton</a:t>
            </a:r>
            <a:r>
              <a:rPr lang="en-US" dirty="0">
                <a:latin typeface="Calibri" panose="020F0502020204030204" pitchFamily="34" charset="0"/>
                <a:ea typeface="DengXian" panose="02010600030101010101" pitchFamily="2" charset="-122"/>
                <a:cs typeface="Times New Roman" panose="02020603050405020304" pitchFamily="18" charset="0"/>
              </a:rPr>
              <a:t>: receive click event to send the input content to backend as identified data sheet.</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2" name="Rectangle 21"/>
          <p:cNvSpPr/>
          <p:nvPr/>
        </p:nvSpPr>
        <p:spPr>
          <a:xfrm>
            <a:off x="4267200" y="4836405"/>
            <a:ext cx="1066800" cy="345195"/>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5334000" y="4953000"/>
            <a:ext cx="2057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omputer, screenshot, electronics&#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b="58879"/>
          <a:stretch>
            <a:fillRect/>
          </a:stretch>
        </p:blipFill>
        <p:spPr bwMode="auto">
          <a:xfrm>
            <a:off x="200427" y="2646174"/>
            <a:ext cx="7148872" cy="2890855"/>
          </a:xfrm>
          <a:prstGeom prst="rect">
            <a:avLst/>
          </a:prstGeom>
          <a:ln>
            <a:noFill/>
          </a:ln>
        </p:spPr>
      </p:pic>
      <p:pic>
        <p:nvPicPr>
          <p:cNvPr id="2" name="object 2"/>
          <p:cNvPicPr/>
          <p:nvPr/>
        </p:nvPicPr>
        <p:blipFill>
          <a:blip r:embed="rId3"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97307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spc="-90" dirty="0"/>
              <a:t>Front-end</a:t>
            </a:r>
            <a:r>
              <a:rPr lang="zh-CN" altLang="en-US" sz="3600" spc="-90" dirty="0"/>
              <a:t> </a:t>
            </a:r>
            <a:r>
              <a:rPr lang="en-US" altLang="zh-CN" sz="3600" spc="-90" dirty="0"/>
              <a:t>Design</a:t>
            </a:r>
            <a:endParaRPr sz="3600" dirty="0"/>
          </a:p>
        </p:txBody>
      </p:sp>
      <p:sp>
        <p:nvSpPr>
          <p:cNvPr id="4" name="object 4"/>
          <p:cNvSpPr txBox="1">
            <a:spLocks noGrp="1"/>
          </p:cNvSpPr>
          <p:nvPr>
            <p:ph type="body" idx="1"/>
          </p:nvPr>
        </p:nvSpPr>
        <p:spPr>
          <a:xfrm>
            <a:off x="920611" y="1371600"/>
            <a:ext cx="5891530" cy="443711"/>
          </a:xfrm>
          <a:prstGeom prst="rect">
            <a:avLst/>
          </a:prstGeom>
        </p:spPr>
        <p:txBody>
          <a:bodyPr vert="horz" wrap="square" lIns="0" tIns="12700" rIns="0" bIns="0" rtlCol="0">
            <a:spAutoFit/>
          </a:bodyPr>
          <a:lstStyle/>
          <a:p>
            <a:pPr marL="443230">
              <a:lnSpc>
                <a:spcPct val="100000"/>
              </a:lnSpc>
            </a:pPr>
            <a:r>
              <a:rPr lang="en-US" dirty="0"/>
              <a:t>Job </a:t>
            </a:r>
            <a:r>
              <a:rPr lang="en-US" altLang="zh-CN" dirty="0"/>
              <a:t>S</a:t>
            </a:r>
            <a:r>
              <a:rPr lang="en-US" dirty="0"/>
              <a:t>earch </a:t>
            </a:r>
            <a:r>
              <a:rPr lang="en-US" altLang="zh-CN" dirty="0"/>
              <a:t>I</a:t>
            </a:r>
            <a:r>
              <a:rPr lang="en-US" dirty="0"/>
              <a:t>nterface</a:t>
            </a:r>
            <a:endParaRPr sz="3500" dirty="0">
              <a:latin typeface="Georgia" panose="02040502050405020303"/>
              <a:cs typeface="Georgia" panose="02040502050405020303"/>
            </a:endParaRPr>
          </a:p>
        </p:txBody>
      </p:sp>
      <p:pic>
        <p:nvPicPr>
          <p:cNvPr id="7" name="object 7"/>
          <p:cNvPicPr/>
          <p:nvPr/>
        </p:nvPicPr>
        <p:blipFill>
          <a:blip r:embed="rId4" cstate="print"/>
          <a:stretch>
            <a:fillRect/>
          </a:stretch>
        </p:blipFill>
        <p:spPr>
          <a:xfrm>
            <a:off x="562356" y="1353312"/>
            <a:ext cx="551688" cy="551688"/>
          </a:xfrm>
          <a:prstGeom prst="rect">
            <a:avLst/>
          </a:prstGeom>
        </p:spPr>
      </p:pic>
      <p:sp>
        <p:nvSpPr>
          <p:cNvPr id="8" name="object 8"/>
          <p:cNvSpPr txBox="1"/>
          <p:nvPr/>
        </p:nvSpPr>
        <p:spPr>
          <a:xfrm>
            <a:off x="11762740" y="6526614"/>
            <a:ext cx="101600" cy="194310"/>
          </a:xfrm>
          <a:prstGeom prst="rect">
            <a:avLst/>
          </a:prstGeom>
        </p:spPr>
        <p:txBody>
          <a:bodyPr vert="horz" wrap="square" lIns="0" tIns="0" rIns="0" bIns="0" rtlCol="0">
            <a:spAutoFit/>
          </a:bodyPr>
          <a:lstStyle/>
          <a:p>
            <a:pPr marL="12700">
              <a:lnSpc>
                <a:spcPts val="1410"/>
              </a:lnSpc>
            </a:pPr>
            <a:r>
              <a:rPr sz="1200" dirty="0">
                <a:latin typeface="Times New Roman" panose="02020603050405020304"/>
                <a:cs typeface="Times New Roman" panose="02020603050405020304"/>
              </a:rPr>
              <a:t>6</a:t>
            </a:r>
            <a:endParaRPr sz="1200">
              <a:latin typeface="Times New Roman" panose="02020603050405020304"/>
              <a:cs typeface="Times New Roman" panose="02020603050405020304"/>
            </a:endParaRPr>
          </a:p>
        </p:txBody>
      </p:sp>
      <p:sp>
        <p:nvSpPr>
          <p:cNvPr id="15" name="Rectangle 14"/>
          <p:cNvSpPr/>
          <p:nvPr/>
        </p:nvSpPr>
        <p:spPr>
          <a:xfrm>
            <a:off x="845670" y="2646174"/>
            <a:ext cx="5250330" cy="503598"/>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6096000" y="2895600"/>
            <a:ext cx="17526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7994542" y="2325309"/>
            <a:ext cx="3746578" cy="923330"/>
          </a:xfrm>
          <a:prstGeom prst="rect">
            <a:avLst/>
          </a:prstGeom>
          <a:noFill/>
        </p:spPr>
        <p:txBody>
          <a:bodyPr wrap="square" rtlCol="0">
            <a:spAutoFit/>
          </a:bodyPr>
          <a:lstStyle/>
          <a:p>
            <a:r>
              <a:rPr lang="en-US" dirty="0"/>
              <a:t>Top bar: </a:t>
            </a:r>
            <a:r>
              <a:rPr lang="en-US" dirty="0" err="1"/>
              <a:t>NavMenu</a:t>
            </a:r>
            <a:r>
              <a:rPr lang="en-US" dirty="0"/>
              <a:t> provides navigation functions for the website. Help us to switch to different pages. </a:t>
            </a:r>
          </a:p>
        </p:txBody>
      </p:sp>
      <p:sp>
        <p:nvSpPr>
          <p:cNvPr id="9" name="Rectangle 8"/>
          <p:cNvSpPr/>
          <p:nvPr/>
        </p:nvSpPr>
        <p:spPr>
          <a:xfrm>
            <a:off x="7994542" y="3352800"/>
            <a:ext cx="4470398" cy="369332"/>
          </a:xfrm>
          <a:prstGeom prst="rect">
            <a:avLst/>
          </a:prstGeom>
        </p:spPr>
        <p:txBody>
          <a:bodyPr wrap="square">
            <a:spAutoFit/>
          </a:bodyPr>
          <a:lstStyle/>
          <a:p>
            <a:pPr>
              <a:tabLst>
                <a:tab pos="1151255" algn="l"/>
              </a:tabLst>
            </a:pPr>
            <a:r>
              <a:rPr lang="en-US" dirty="0"/>
              <a:t>Search bar </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2" name="Rectangle 21"/>
          <p:cNvSpPr/>
          <p:nvPr/>
        </p:nvSpPr>
        <p:spPr>
          <a:xfrm>
            <a:off x="580644" y="3363035"/>
            <a:ext cx="5250330" cy="345194"/>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5830974" y="3535632"/>
            <a:ext cx="2057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936604" y="3919003"/>
            <a:ext cx="1349396" cy="1618025"/>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V="1">
            <a:off x="2286000" y="4343400"/>
            <a:ext cx="5562600" cy="152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7994542" y="4108710"/>
            <a:ext cx="3664058" cy="954107"/>
          </a:xfrm>
          <a:prstGeom prst="rect">
            <a:avLst/>
          </a:prstGeom>
        </p:spPr>
        <p:txBody>
          <a:bodyPr wrap="square">
            <a:spAutoFit/>
          </a:bodyPr>
          <a:lstStyle/>
          <a:p>
            <a:r>
              <a:rPr lang="en-US" dirty="0">
                <a:latin typeface="Calibri" panose="020F0502020204030204" pitchFamily="34" charset="0"/>
                <a:ea typeface="DengXian" panose="02010600030101010101" pitchFamily="2" charset="-122"/>
                <a:cs typeface="Times New Roman" panose="02020603050405020304" pitchFamily="18" charset="0"/>
              </a:rPr>
              <a:t>Tree:</a:t>
            </a:r>
            <a:r>
              <a:rPr lang="en-US" sz="2000" dirty="0">
                <a:latin typeface="Calibri" panose="020F0502020204030204" pitchFamily="34" charset="0"/>
                <a:ea typeface="DengXian" panose="02010600030101010101" pitchFamily="2" charset="-122"/>
                <a:cs typeface="Times New Roman" panose="02020603050405020304" pitchFamily="18" charset="0"/>
              </a:rPr>
              <a:t> </a:t>
            </a:r>
            <a:r>
              <a:rPr lang="en-US" dirty="0">
                <a:latin typeface="Calibri" panose="020F0502020204030204" pitchFamily="34" charset="0"/>
                <a:ea typeface="DengXian" panose="02010600030101010101" pitchFamily="2" charset="-122"/>
                <a:cs typeface="Times New Roman" panose="02020603050405020304" pitchFamily="18" charset="0"/>
              </a:rPr>
              <a:t>Presents industries in a clear hierarchy that can be expanded or collapsed.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Graphical user interface, application&#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b="4458"/>
          <a:stretch>
            <a:fillRect/>
          </a:stretch>
        </p:blipFill>
        <p:spPr bwMode="auto">
          <a:xfrm>
            <a:off x="535858" y="1858094"/>
            <a:ext cx="6026150" cy="4668520"/>
          </a:xfrm>
          <a:prstGeom prst="rect">
            <a:avLst/>
          </a:prstGeom>
          <a:ln>
            <a:noFill/>
          </a:ln>
        </p:spPr>
      </p:pic>
      <p:pic>
        <p:nvPicPr>
          <p:cNvPr id="2" name="object 2"/>
          <p:cNvPicPr/>
          <p:nvPr/>
        </p:nvPicPr>
        <p:blipFill>
          <a:blip r:embed="rId3"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97307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spc="-90" dirty="0"/>
              <a:t>Front-end</a:t>
            </a:r>
            <a:r>
              <a:rPr lang="zh-CN" altLang="en-US" sz="3600" spc="-90" dirty="0"/>
              <a:t> </a:t>
            </a:r>
            <a:r>
              <a:rPr lang="en-US" altLang="zh-CN" sz="3600" spc="-90" dirty="0"/>
              <a:t>Design</a:t>
            </a:r>
            <a:endParaRPr sz="3600" dirty="0"/>
          </a:p>
        </p:txBody>
      </p:sp>
      <p:sp>
        <p:nvSpPr>
          <p:cNvPr id="4" name="object 4"/>
          <p:cNvSpPr txBox="1">
            <a:spLocks noGrp="1"/>
          </p:cNvSpPr>
          <p:nvPr>
            <p:ph type="body" idx="1"/>
          </p:nvPr>
        </p:nvSpPr>
        <p:spPr>
          <a:xfrm>
            <a:off x="920611" y="1371600"/>
            <a:ext cx="5891530" cy="443711"/>
          </a:xfrm>
          <a:prstGeom prst="rect">
            <a:avLst/>
          </a:prstGeom>
        </p:spPr>
        <p:txBody>
          <a:bodyPr vert="horz" wrap="square" lIns="0" tIns="12700" rIns="0" bIns="0" rtlCol="0">
            <a:spAutoFit/>
          </a:bodyPr>
          <a:lstStyle/>
          <a:p>
            <a:pPr marL="443230">
              <a:lnSpc>
                <a:spcPct val="100000"/>
              </a:lnSpc>
            </a:pPr>
            <a:r>
              <a:rPr lang="en-US" dirty="0"/>
              <a:t>Job </a:t>
            </a:r>
            <a:r>
              <a:rPr lang="en-US" altLang="zh-CN" dirty="0"/>
              <a:t>S</a:t>
            </a:r>
            <a:r>
              <a:rPr lang="en-US" dirty="0"/>
              <a:t>earch </a:t>
            </a:r>
            <a:r>
              <a:rPr lang="en-US" altLang="zh-CN" dirty="0"/>
              <a:t>I</a:t>
            </a:r>
            <a:r>
              <a:rPr lang="en-US" dirty="0"/>
              <a:t>nterface</a:t>
            </a:r>
            <a:endParaRPr sz="3500" dirty="0">
              <a:latin typeface="Georgia" panose="02040502050405020303"/>
              <a:cs typeface="Georgia" panose="02040502050405020303"/>
            </a:endParaRPr>
          </a:p>
        </p:txBody>
      </p:sp>
      <p:pic>
        <p:nvPicPr>
          <p:cNvPr id="7" name="object 7"/>
          <p:cNvPicPr/>
          <p:nvPr/>
        </p:nvPicPr>
        <p:blipFill>
          <a:blip r:embed="rId4" cstate="print"/>
          <a:stretch>
            <a:fillRect/>
          </a:stretch>
        </p:blipFill>
        <p:spPr>
          <a:xfrm>
            <a:off x="562356" y="1371600"/>
            <a:ext cx="551688" cy="551688"/>
          </a:xfrm>
          <a:prstGeom prst="rect">
            <a:avLst/>
          </a:prstGeom>
        </p:spPr>
      </p:pic>
      <p:sp>
        <p:nvSpPr>
          <p:cNvPr id="8" name="object 8"/>
          <p:cNvSpPr txBox="1"/>
          <p:nvPr/>
        </p:nvSpPr>
        <p:spPr>
          <a:xfrm>
            <a:off x="11762740" y="6526614"/>
            <a:ext cx="101600" cy="194310"/>
          </a:xfrm>
          <a:prstGeom prst="rect">
            <a:avLst/>
          </a:prstGeom>
        </p:spPr>
        <p:txBody>
          <a:bodyPr vert="horz" wrap="square" lIns="0" tIns="0" rIns="0" bIns="0" rtlCol="0">
            <a:spAutoFit/>
          </a:bodyPr>
          <a:lstStyle/>
          <a:p>
            <a:pPr marL="12700">
              <a:lnSpc>
                <a:spcPts val="1410"/>
              </a:lnSpc>
            </a:pPr>
            <a:r>
              <a:rPr sz="1200" dirty="0">
                <a:latin typeface="Times New Roman" panose="02020603050405020304"/>
                <a:cs typeface="Times New Roman" panose="02020603050405020304"/>
              </a:rPr>
              <a:t>6</a:t>
            </a:r>
            <a:endParaRPr sz="1200">
              <a:latin typeface="Times New Roman" panose="02020603050405020304"/>
              <a:cs typeface="Times New Roman" panose="02020603050405020304"/>
            </a:endParaRPr>
          </a:p>
        </p:txBody>
      </p:sp>
      <p:cxnSp>
        <p:nvCxnSpPr>
          <p:cNvPr id="16" name="Straight Arrow Connector 15"/>
          <p:cNvCxnSpPr/>
          <p:nvPr/>
        </p:nvCxnSpPr>
        <p:spPr>
          <a:xfrm>
            <a:off x="5826427" y="2409782"/>
            <a:ext cx="17526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Rectangle 21"/>
          <p:cNvSpPr/>
          <p:nvPr/>
        </p:nvSpPr>
        <p:spPr>
          <a:xfrm>
            <a:off x="1219200" y="2237185"/>
            <a:ext cx="4607227" cy="508540"/>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V="1">
            <a:off x="4592486" y="2933522"/>
            <a:ext cx="3007028" cy="390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3429000" y="2905545"/>
            <a:ext cx="1142999" cy="162043"/>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V="1">
            <a:off x="4496975" y="5642072"/>
            <a:ext cx="3082052" cy="6063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7697116" y="5181600"/>
            <a:ext cx="3664058" cy="646331"/>
          </a:xfrm>
          <a:prstGeom prst="rect">
            <a:avLst/>
          </a:prstGeom>
        </p:spPr>
        <p:txBody>
          <a:bodyPr wrap="square">
            <a:spAutoFit/>
          </a:bodyPr>
          <a:lstStyle/>
          <a:p>
            <a:r>
              <a:rPr lang="en-US" dirty="0"/>
              <a:t>Pagination: You can see more jobs by selecting pages.</a:t>
            </a:r>
          </a:p>
        </p:txBody>
      </p:sp>
      <p:sp>
        <p:nvSpPr>
          <p:cNvPr id="6" name="Rectangle 5"/>
          <p:cNvSpPr/>
          <p:nvPr/>
        </p:nvSpPr>
        <p:spPr>
          <a:xfrm>
            <a:off x="7672536" y="2743340"/>
            <a:ext cx="3664058" cy="646331"/>
          </a:xfrm>
          <a:prstGeom prst="rect">
            <a:avLst/>
          </a:prstGeom>
        </p:spPr>
        <p:txBody>
          <a:bodyPr wrap="square">
            <a:spAutoFit/>
          </a:bodyPr>
          <a:lstStyle/>
          <a:p>
            <a:r>
              <a:rPr lang="en-US" dirty="0">
                <a:latin typeface="Calibri" panose="020F0502020204030204" pitchFamily="34" charset="0"/>
                <a:ea typeface="DengXian" panose="02010600030101010101" pitchFamily="2" charset="-122"/>
                <a:cs typeface="Times New Roman" panose="02020603050405020304" pitchFamily="18" charset="0"/>
              </a:rPr>
              <a:t>Text link: ”job details” as text link that link to Job Details webpage</a:t>
            </a:r>
            <a:r>
              <a:rPr lang="en-US" dirty="0"/>
              <a:t> </a:t>
            </a:r>
          </a:p>
        </p:txBody>
      </p:sp>
      <p:sp>
        <p:nvSpPr>
          <p:cNvPr id="12" name="Rectangle 11"/>
          <p:cNvSpPr/>
          <p:nvPr/>
        </p:nvSpPr>
        <p:spPr>
          <a:xfrm>
            <a:off x="7672536" y="2029250"/>
            <a:ext cx="4470398" cy="646330"/>
          </a:xfrm>
          <a:prstGeom prst="rect">
            <a:avLst/>
          </a:prstGeom>
        </p:spPr>
        <p:txBody>
          <a:bodyPr wrap="square">
            <a:spAutoFit/>
          </a:bodyPr>
          <a:lstStyle/>
          <a:p>
            <a:r>
              <a:rPr lang="en-GB" dirty="0">
                <a:latin typeface="Calibri" panose="020F0502020204030204" pitchFamily="34" charset="0"/>
                <a:ea typeface="DengXian" panose="02010600030101010101" pitchFamily="2" charset="-122"/>
                <a:cs typeface="Times New Roman" panose="02020603050405020304" pitchFamily="18" charset="0"/>
              </a:rPr>
              <a:t>Description list: multiple fields are displayed in a list, here is about the specific job</a:t>
            </a:r>
            <a:r>
              <a:rPr lang="en-US"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Graphical user interface, applicati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955" y="1810395"/>
            <a:ext cx="4806315" cy="5033010"/>
          </a:xfrm>
          <a:prstGeom prst="rect">
            <a:avLst/>
          </a:prstGeom>
        </p:spPr>
      </p:pic>
      <p:pic>
        <p:nvPicPr>
          <p:cNvPr id="2" name="object 2"/>
          <p:cNvPicPr/>
          <p:nvPr/>
        </p:nvPicPr>
        <p:blipFill>
          <a:blip r:embed="rId3" cstate="print"/>
          <a:stretch>
            <a:fillRect/>
          </a:stretch>
        </p:blipFill>
        <p:spPr>
          <a:xfrm>
            <a:off x="838200" y="1215928"/>
            <a:ext cx="10515600" cy="25401"/>
          </a:xfrm>
          <a:prstGeom prst="rect">
            <a:avLst/>
          </a:prstGeom>
        </p:spPr>
      </p:pic>
      <p:sp>
        <p:nvSpPr>
          <p:cNvPr id="3" name="object 3"/>
          <p:cNvSpPr txBox="1">
            <a:spLocks noGrp="1"/>
          </p:cNvSpPr>
          <p:nvPr>
            <p:ph type="title"/>
          </p:nvPr>
        </p:nvSpPr>
        <p:spPr>
          <a:xfrm>
            <a:off x="916939" y="456691"/>
            <a:ext cx="97307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spc="-90" dirty="0"/>
              <a:t>Front-end</a:t>
            </a:r>
            <a:r>
              <a:rPr lang="zh-CN" altLang="en-US" sz="3600" spc="-90" dirty="0"/>
              <a:t> </a:t>
            </a:r>
            <a:r>
              <a:rPr lang="en-US" altLang="zh-CN" sz="3600" spc="-90" dirty="0"/>
              <a:t>Design</a:t>
            </a:r>
            <a:endParaRPr sz="3600" dirty="0"/>
          </a:p>
        </p:txBody>
      </p:sp>
      <p:sp>
        <p:nvSpPr>
          <p:cNvPr id="4" name="object 4"/>
          <p:cNvSpPr txBox="1">
            <a:spLocks noGrp="1"/>
          </p:cNvSpPr>
          <p:nvPr>
            <p:ph type="body" idx="1"/>
          </p:nvPr>
        </p:nvSpPr>
        <p:spPr>
          <a:xfrm>
            <a:off x="920611" y="1371600"/>
            <a:ext cx="5891530" cy="443711"/>
          </a:xfrm>
          <a:prstGeom prst="rect">
            <a:avLst/>
          </a:prstGeom>
        </p:spPr>
        <p:txBody>
          <a:bodyPr vert="horz" wrap="square" lIns="0" tIns="12700" rIns="0" bIns="0" rtlCol="0">
            <a:spAutoFit/>
          </a:bodyPr>
          <a:lstStyle/>
          <a:p>
            <a:pPr marL="443230">
              <a:lnSpc>
                <a:spcPct val="100000"/>
              </a:lnSpc>
            </a:pPr>
            <a:r>
              <a:rPr lang="en-US" dirty="0"/>
              <a:t>Job </a:t>
            </a:r>
            <a:r>
              <a:rPr lang="en-US" altLang="zh-CN" dirty="0"/>
              <a:t>D</a:t>
            </a:r>
            <a:r>
              <a:rPr lang="en-US" dirty="0"/>
              <a:t>etail </a:t>
            </a:r>
            <a:r>
              <a:rPr lang="en-US" altLang="zh-CN" dirty="0"/>
              <a:t>I</a:t>
            </a:r>
            <a:r>
              <a:rPr lang="en-US" dirty="0"/>
              <a:t>nterface</a:t>
            </a:r>
            <a:endParaRPr sz="3500" dirty="0">
              <a:latin typeface="Georgia" panose="02040502050405020303"/>
              <a:cs typeface="Georgia" panose="02040502050405020303"/>
            </a:endParaRPr>
          </a:p>
        </p:txBody>
      </p:sp>
      <p:pic>
        <p:nvPicPr>
          <p:cNvPr id="7" name="object 7"/>
          <p:cNvPicPr/>
          <p:nvPr/>
        </p:nvPicPr>
        <p:blipFill>
          <a:blip r:embed="rId4" cstate="print"/>
          <a:stretch>
            <a:fillRect/>
          </a:stretch>
        </p:blipFill>
        <p:spPr>
          <a:xfrm>
            <a:off x="562356" y="1295400"/>
            <a:ext cx="551688" cy="551688"/>
          </a:xfrm>
          <a:prstGeom prst="rect">
            <a:avLst/>
          </a:prstGeom>
        </p:spPr>
      </p:pic>
      <p:sp>
        <p:nvSpPr>
          <p:cNvPr id="8" name="object 8"/>
          <p:cNvSpPr txBox="1"/>
          <p:nvPr/>
        </p:nvSpPr>
        <p:spPr>
          <a:xfrm>
            <a:off x="11762740" y="6526614"/>
            <a:ext cx="101600" cy="194310"/>
          </a:xfrm>
          <a:prstGeom prst="rect">
            <a:avLst/>
          </a:prstGeom>
        </p:spPr>
        <p:txBody>
          <a:bodyPr vert="horz" wrap="square" lIns="0" tIns="0" rIns="0" bIns="0" rtlCol="0">
            <a:spAutoFit/>
          </a:bodyPr>
          <a:lstStyle/>
          <a:p>
            <a:pPr marL="12700">
              <a:lnSpc>
                <a:spcPts val="1410"/>
              </a:lnSpc>
            </a:pPr>
            <a:r>
              <a:rPr sz="1200" dirty="0">
                <a:latin typeface="Times New Roman" panose="02020603050405020304"/>
                <a:cs typeface="Times New Roman" panose="02020603050405020304"/>
              </a:rPr>
              <a:t>6</a:t>
            </a:r>
            <a:endParaRPr sz="1200">
              <a:latin typeface="Times New Roman" panose="02020603050405020304"/>
              <a:cs typeface="Times New Roman" panose="02020603050405020304"/>
            </a:endParaRPr>
          </a:p>
        </p:txBody>
      </p:sp>
      <p:cxnSp>
        <p:nvCxnSpPr>
          <p:cNvPr id="16" name="Straight Arrow Connector 15"/>
          <p:cNvCxnSpPr/>
          <p:nvPr/>
        </p:nvCxnSpPr>
        <p:spPr>
          <a:xfrm>
            <a:off x="4800600" y="2334415"/>
            <a:ext cx="277842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Rectangle 21"/>
          <p:cNvSpPr/>
          <p:nvPr/>
        </p:nvSpPr>
        <p:spPr>
          <a:xfrm>
            <a:off x="3997627" y="2154230"/>
            <a:ext cx="802973" cy="360370"/>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371600" y="5893617"/>
            <a:ext cx="1026270" cy="278583"/>
          </a:xfrm>
          <a:prstGeom prst="rect">
            <a:avLst/>
          </a:prstGeom>
          <a:noFill/>
          <a:ln w="317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V="1">
            <a:off x="2380310" y="5504765"/>
            <a:ext cx="5198717" cy="5281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7599679" y="2117225"/>
            <a:ext cx="4264661" cy="646330"/>
          </a:xfrm>
          <a:prstGeom prst="rect">
            <a:avLst/>
          </a:prstGeom>
        </p:spPr>
        <p:txBody>
          <a:bodyPr wrap="square">
            <a:spAutoFit/>
          </a:bodyPr>
          <a:lstStyle/>
          <a:p>
            <a:pPr>
              <a:tabLst>
                <a:tab pos="1151255" algn="l"/>
              </a:tabLst>
            </a:pPr>
            <a:r>
              <a:rPr lang="en-GB" dirty="0">
                <a:latin typeface="Calibri" panose="020F0502020204030204" pitchFamily="34" charset="0"/>
                <a:ea typeface="DengXian" panose="02010600030101010101" pitchFamily="2" charset="-122"/>
                <a:cs typeface="Times New Roman" panose="02020603050405020304" pitchFamily="18" charset="0"/>
              </a:rPr>
              <a:t>Button</a:t>
            </a:r>
            <a:r>
              <a:rPr lang="en-US" dirty="0">
                <a:latin typeface="Calibri" panose="020F0502020204030204" pitchFamily="34" charset="0"/>
                <a:ea typeface="DengXian" panose="02010600030101010101" pitchFamily="2" charset="-122"/>
                <a:cs typeface="Times New Roman" panose="02020603050405020304" pitchFamily="18" charset="0"/>
              </a:rPr>
              <a:t>: work for collection, record the users interesting careers. </a:t>
            </a:r>
            <a:endParaRPr lang="en-US" sz="20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14" name="Rectangle 13"/>
          <p:cNvSpPr/>
          <p:nvPr/>
        </p:nvSpPr>
        <p:spPr>
          <a:xfrm>
            <a:off x="7640321" y="5181599"/>
            <a:ext cx="4551679" cy="646331"/>
          </a:xfrm>
          <a:prstGeom prst="rect">
            <a:avLst/>
          </a:prstGeom>
        </p:spPr>
        <p:txBody>
          <a:bodyPr wrap="square">
            <a:spAutoFit/>
          </a:bodyPr>
          <a:lstStyle/>
          <a:p>
            <a:r>
              <a:rPr lang="en-US" dirty="0">
                <a:latin typeface="Calibri" panose="020F0502020204030204" pitchFamily="34" charset="0"/>
                <a:ea typeface="DengXian" panose="02010600030101010101" pitchFamily="2" charset="-122"/>
                <a:cs typeface="Times New Roman" panose="02020603050405020304" pitchFamily="18" charset="0"/>
              </a:rPr>
              <a:t>The other work for user to check the corresponding industry distribution of this job.</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1285</Words>
  <Application>Microsoft Macintosh PowerPoint</Application>
  <PresentationFormat>宽屏</PresentationFormat>
  <Paragraphs>218</Paragraphs>
  <Slides>30</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等线</vt:lpstr>
      <vt:lpstr>Arial</vt:lpstr>
      <vt:lpstr>Calibri</vt:lpstr>
      <vt:lpstr>Georgia</vt:lpstr>
      <vt:lpstr>Times</vt:lpstr>
      <vt:lpstr>Times New Roman</vt:lpstr>
      <vt:lpstr>Wingdings</vt:lpstr>
      <vt:lpstr>Office Theme</vt:lpstr>
      <vt:lpstr>Job Recommendation System:  Based on NLP Techniques</vt:lpstr>
      <vt:lpstr>Background</vt:lpstr>
      <vt:lpstr>Webpage</vt:lpstr>
      <vt:lpstr>System Design — Front-end</vt:lpstr>
      <vt:lpstr>Front-end Design</vt:lpstr>
      <vt:lpstr>Front-end Design</vt:lpstr>
      <vt:lpstr>Front-end Design</vt:lpstr>
      <vt:lpstr>Front-end Design</vt:lpstr>
      <vt:lpstr>Front-end Design</vt:lpstr>
      <vt:lpstr>Front-end Design</vt:lpstr>
      <vt:lpstr>Front-end Design</vt:lpstr>
      <vt:lpstr>Data Sheet Format</vt:lpstr>
      <vt:lpstr>System Design — Back-end</vt:lpstr>
      <vt:lpstr>Back-end Design</vt:lpstr>
      <vt:lpstr>MongoDB</vt:lpstr>
      <vt:lpstr>Data Cleansing</vt:lpstr>
      <vt:lpstr>Data Cleansing</vt:lpstr>
      <vt:lpstr>Data Cleansing</vt:lpstr>
      <vt:lpstr>Feature Engineering</vt:lpstr>
      <vt:lpstr>Feature Engineering</vt:lpstr>
      <vt:lpstr>Feature Engineering</vt:lpstr>
      <vt:lpstr>Feature Engineering</vt:lpstr>
      <vt:lpstr>Feature Engineering</vt:lpstr>
      <vt:lpstr>Model Implementation</vt:lpstr>
      <vt:lpstr>  </vt:lpstr>
      <vt:lpstr>Experiment</vt:lpstr>
      <vt:lpstr>PowerPoint 演示文稿</vt:lpstr>
      <vt:lpstr>Experiment Analysis</vt:lpstr>
      <vt:lpstr>Expected Solutions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XLNet</dc:title>
  <dc:creator>Hunix</dc:creator>
  <cp:lastModifiedBy>张 雨豪</cp:lastModifiedBy>
  <cp:revision>27</cp:revision>
  <dcterms:created xsi:type="dcterms:W3CDTF">2022-06-08T02:46:52Z</dcterms:created>
  <dcterms:modified xsi:type="dcterms:W3CDTF">2022-06-08T04:02:22Z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1033-4.2.2.6882</vt:lpwstr>
  </property>
  <property fmtid="{D5CDD505-2E9C-101B-9397-08002B2CF9AE}" pid="3" name="ICV">
    <vt:lpwstr>D05D449BAAB31964648B9F623D02C20A</vt:lpwstr>
  </property>
</Properties>
</file>